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257" r:id="rId4"/>
    <p:sldId id="275" r:id="rId5"/>
    <p:sldId id="259" r:id="rId6"/>
    <p:sldId id="276" r:id="rId7"/>
    <p:sldId id="260" r:id="rId8"/>
    <p:sldId id="261" r:id="rId9"/>
    <p:sldId id="262" r:id="rId10"/>
    <p:sldId id="263" r:id="rId11"/>
    <p:sldId id="278" r:id="rId12"/>
    <p:sldId id="264" r:id="rId13"/>
    <p:sldId id="267" r:id="rId14"/>
    <p:sldId id="279" r:id="rId15"/>
    <p:sldId id="266" r:id="rId16"/>
    <p:sldId id="277" r:id="rId17"/>
    <p:sldId id="274" r:id="rId18"/>
    <p:sldId id="284" r:id="rId19"/>
    <p:sldId id="280" r:id="rId20"/>
    <p:sldId id="269" r:id="rId21"/>
    <p:sldId id="270" r:id="rId22"/>
    <p:sldId id="282" r:id="rId23"/>
    <p:sldId id="271" r:id="rId24"/>
    <p:sldId id="283" r:id="rId25"/>
    <p:sldId id="272" r:id="rId26"/>
    <p:sldId id="281" r:id="rId2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Stile con tema 1 - Color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Stile con tema 2 - Color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Stile chiaro 2 - Color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Stile medio 1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20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1B339-2D4C-2740-8E8A-1484C3B71C1F}" type="datetimeFigureOut">
              <a:rPr lang="it-IT" smtClean="0"/>
              <a:t>05/06/17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FEF3E-B438-8346-9693-DE7C87756079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0917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81145-C2E2-6546-B489-CA834411C014}" type="datetimeFigureOut">
              <a:rPr lang="it-IT" smtClean="0"/>
              <a:t>05/06/17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8E284-2598-1A48-B81D-057EC97B14F1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32415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391F-4B46-354B-BE53-383239B43A4A}" type="datetime1">
              <a:rPr lang="en-US" smtClean="0"/>
              <a:t>05/06/17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737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0816-D248-C948-8CB4-A2B5E0F44EFA}" type="datetime1">
              <a:rPr lang="en-US" smtClean="0"/>
              <a:t>05/06/17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570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01F8-14A8-B146-B3F9-82BFCA6F596C}" type="datetime1">
              <a:rPr lang="en-US" smtClean="0"/>
              <a:t>05/06/17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2274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05/06/17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1204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1E621-311C-784A-8E40-8FF8320B79C1}" type="datetime1">
              <a:rPr lang="en-US" smtClean="0"/>
              <a:t>05/06/17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1610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99BB0-E69B-864D-8F35-C99DE69475ED}" type="datetime1">
              <a:rPr lang="en-US" smtClean="0"/>
              <a:t>05/06/17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9250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3AE7-5FA0-C34D-8390-340308375664}" type="datetime1">
              <a:rPr lang="en-US" smtClean="0"/>
              <a:t>05/06/17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96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2880-CB26-1C47-9293-4188B115D421}" type="datetime1">
              <a:rPr lang="en-US" smtClean="0"/>
              <a:t>05/06/17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2584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8C2B-6020-5042-8B1D-94AAD537F946}" type="datetime1">
              <a:rPr lang="en-US" smtClean="0"/>
              <a:t>05/06/17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614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07ED-96E0-AA46-AA8E-95F57C36028E}" type="datetime1">
              <a:rPr lang="en-US" smtClean="0"/>
              <a:t>05/06/17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424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9F0CF-B661-1F48-97BB-CBBC1707E86D}" type="datetime1">
              <a:rPr lang="en-US" smtClean="0"/>
              <a:t>05/06/17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2458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DE8B1-9198-3D42-8354-5B67FC13B097}" type="datetime1">
              <a:rPr lang="en-US" smtClean="0"/>
              <a:t>05/06/17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153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h@gmail.com" TargetMode="External"/><Relationship Id="rId4" Type="http://schemas.openxmlformats.org/officeDocument/2006/relationships/hyperlink" Target="mailto:rickjlvanosch@gmail.com" TargetMode="External"/><Relationship Id="rId5" Type="http://schemas.openxmlformats.org/officeDocument/2006/relationships/hyperlink" Target="mailto:Mike.schatorje@hotmail.com" TargetMode="External"/><Relationship Id="rId6" Type="http://schemas.openxmlformats.org/officeDocument/2006/relationships/hyperlink" Target="mailto:loek-ehren@hotmail.com" TargetMode="Externa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smn.francesconi@gmail.com" TargetMode="Externa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jp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mailto:Herm.lecluse@gmail.com" TargetMode="External"/><Relationship Id="rId4" Type="http://schemas.openxmlformats.org/officeDocument/2006/relationships/image" Target="../media/image5.png"/><Relationship Id="rId5" Type="http://schemas.openxmlformats.org/officeDocument/2006/relationships/hyperlink" Target="mailto:smn.francesconi@gmail.com" TargetMode="External"/><Relationship Id="rId6" Type="http://schemas.openxmlformats.org/officeDocument/2006/relationships/hyperlink" Target="mailto:loek-ehren@hotmail.com" TargetMode="External"/><Relationship Id="rId7" Type="http://schemas.openxmlformats.org/officeDocument/2006/relationships/hyperlink" Target="mailto:Mike.schatorje@hotmail.com" TargetMode="External"/><Relationship Id="rId8" Type="http://schemas.openxmlformats.org/officeDocument/2006/relationships/hyperlink" Target="mailto:rickjlvanosch@gmail.com" TargetMode="External"/><Relationship Id="rId9" Type="http://schemas.openxmlformats.org/officeDocument/2006/relationships/image" Target="../media/image2.png"/><Relationship Id="rId10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312806" y="3794479"/>
            <a:ext cx="6631749" cy="1919463"/>
          </a:xfrm>
        </p:spPr>
        <p:txBody>
          <a:bodyPr>
            <a:noAutofit/>
          </a:bodyPr>
          <a:lstStyle/>
          <a:p>
            <a:r>
              <a:rPr lang="it-IT" sz="66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Internet of Trash</a:t>
            </a:r>
            <a:endParaRPr lang="it-IT" sz="66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933694" y="5416499"/>
            <a:ext cx="5190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>
                <a:solidFill>
                  <a:srgbClr val="660066"/>
                </a:solidFill>
                <a:latin typeface="Century Gothic"/>
                <a:cs typeface="Century Gothic"/>
              </a:rPr>
              <a:t>Minor Innovation &amp; Research</a:t>
            </a:r>
            <a:endParaRPr lang="it-IT" sz="2800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5" name="Immagine 4" descr="Fonty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89" y="0"/>
            <a:ext cx="2015999" cy="1019086"/>
          </a:xfrm>
          <a:prstGeom prst="rect">
            <a:avLst/>
          </a:prstGeom>
        </p:spPr>
      </p:pic>
      <p:cxnSp>
        <p:nvCxnSpPr>
          <p:cNvPr id="6" name="Connettore 1 5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" name="Immagine 8" descr="iot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56" y="1069114"/>
            <a:ext cx="4995333" cy="3209837"/>
          </a:xfrm>
          <a:prstGeom prst="rect">
            <a:avLst/>
          </a:prstGeom>
        </p:spPr>
      </p:pic>
      <p:sp>
        <p:nvSpPr>
          <p:cNvPr id="10" name="Segnaposto data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ACAB3-9B8A-5C4F-BEC0-C0FF6E9D3315}" type="datetime1">
              <a:rPr lang="en-US" smtClean="0"/>
              <a:t>05/06/17</a:t>
            </a:fld>
            <a:endParaRPr lang="it-IT" dirty="0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9171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09AE8-364F-494B-997D-D3C5281E6A11}" type="datetime1">
              <a:rPr lang="en-US" smtClean="0"/>
              <a:t>05/06/17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10</a:t>
            </a:fld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677334" y="143364"/>
            <a:ext cx="2012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Results 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16" name="Gruppo 15"/>
          <p:cNvGrpSpPr/>
          <p:nvPr/>
        </p:nvGrpSpPr>
        <p:grpSpPr>
          <a:xfrm>
            <a:off x="451406" y="1345558"/>
            <a:ext cx="2077334" cy="1368779"/>
            <a:chOff x="1095023" y="1509889"/>
            <a:chExt cx="2077334" cy="1368779"/>
          </a:xfrm>
        </p:grpSpPr>
        <p:pic>
          <p:nvPicPr>
            <p:cNvPr id="10" name="Immagine 9" descr="laser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121" r="14070" b="27638"/>
            <a:stretch/>
          </p:blipFill>
          <p:spPr>
            <a:xfrm>
              <a:off x="1095023" y="1712445"/>
              <a:ext cx="2077334" cy="1166223"/>
            </a:xfrm>
            <a:prstGeom prst="rect">
              <a:avLst/>
            </a:prstGeom>
          </p:spPr>
        </p:pic>
        <p:sp>
          <p:nvSpPr>
            <p:cNvPr id="11" name="CasellaDiTesto 10"/>
            <p:cNvSpPr txBox="1"/>
            <p:nvPr/>
          </p:nvSpPr>
          <p:spPr>
            <a:xfrm>
              <a:off x="1229752" y="1509889"/>
              <a:ext cx="16600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>
                  <a:latin typeface="Century Gothic"/>
                  <a:cs typeface="Century Gothic"/>
                </a:rPr>
                <a:t>Laser sensor</a:t>
              </a:r>
              <a:endParaRPr lang="en-GB" sz="2000" dirty="0">
                <a:latin typeface="Century Gothic"/>
                <a:cs typeface="Century Gothic"/>
              </a:endParaRPr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630245" y="4446063"/>
            <a:ext cx="2059804" cy="1582571"/>
            <a:chOff x="4893145" y="3753556"/>
            <a:chExt cx="2059804" cy="1582571"/>
          </a:xfrm>
        </p:grpSpPr>
        <p:sp>
          <p:nvSpPr>
            <p:cNvPr id="13" name="CasellaDiTesto 12"/>
            <p:cNvSpPr txBox="1"/>
            <p:nvPr/>
          </p:nvSpPr>
          <p:spPr>
            <a:xfrm>
              <a:off x="4893145" y="3753556"/>
              <a:ext cx="20598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>
                  <a:latin typeface="Century Gothic"/>
                  <a:cs typeface="Century Gothic"/>
                </a:rPr>
                <a:t>Infrared sensor</a:t>
              </a:r>
              <a:endParaRPr lang="en-GB" sz="2000" dirty="0">
                <a:latin typeface="Century Gothic"/>
                <a:cs typeface="Century Gothic"/>
              </a:endParaRPr>
            </a:p>
          </p:txBody>
        </p:sp>
        <p:pic>
          <p:nvPicPr>
            <p:cNvPr id="14" name="Immagine 13" descr="infrare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01" t="19547" r="14346" b="22300"/>
            <a:stretch/>
          </p:blipFill>
          <p:spPr>
            <a:xfrm>
              <a:off x="5175367" y="4097222"/>
              <a:ext cx="1556327" cy="1238905"/>
            </a:xfrm>
            <a:prstGeom prst="rect">
              <a:avLst/>
            </a:prstGeom>
          </p:spPr>
        </p:pic>
      </p:grpSp>
      <p:grpSp>
        <p:nvGrpSpPr>
          <p:cNvPr id="17" name="Gruppo 16"/>
          <p:cNvGrpSpPr/>
          <p:nvPr/>
        </p:nvGrpSpPr>
        <p:grpSpPr>
          <a:xfrm>
            <a:off x="451406" y="2714337"/>
            <a:ext cx="2408081" cy="1550504"/>
            <a:chOff x="3854862" y="1662289"/>
            <a:chExt cx="2408081" cy="1550504"/>
          </a:xfrm>
        </p:grpSpPr>
        <p:sp>
          <p:nvSpPr>
            <p:cNvPr id="12" name="CasellaDiTesto 11"/>
            <p:cNvSpPr txBox="1"/>
            <p:nvPr/>
          </p:nvSpPr>
          <p:spPr>
            <a:xfrm>
              <a:off x="3854862" y="1662289"/>
              <a:ext cx="24080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>
                  <a:latin typeface="Century Gothic"/>
                  <a:cs typeface="Century Gothic"/>
                </a:rPr>
                <a:t>Ultra sound sensor</a:t>
              </a:r>
              <a:endParaRPr lang="en-GB" sz="2000" dirty="0">
                <a:latin typeface="Century Gothic"/>
                <a:cs typeface="Century Gothic"/>
              </a:endParaRPr>
            </a:p>
          </p:txBody>
        </p:sp>
        <p:pic>
          <p:nvPicPr>
            <p:cNvPr id="15" name="Immagine 14" descr="ultrasound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1742" y="2027890"/>
              <a:ext cx="1549693" cy="1184903"/>
            </a:xfrm>
            <a:prstGeom prst="rect">
              <a:avLst/>
            </a:prstGeom>
          </p:spPr>
        </p:pic>
      </p:grpSp>
      <p:pic>
        <p:nvPicPr>
          <p:cNvPr id="19" name="Immagine 18" descr="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87" y="1548114"/>
            <a:ext cx="710786" cy="889232"/>
          </a:xfrm>
          <a:prstGeom prst="rect">
            <a:avLst/>
          </a:prstGeom>
        </p:spPr>
      </p:pic>
      <p:pic>
        <p:nvPicPr>
          <p:cNvPr id="20" name="Immagine 19" descr="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87" y="5150556"/>
            <a:ext cx="773397" cy="967562"/>
          </a:xfrm>
          <a:prstGeom prst="rect">
            <a:avLst/>
          </a:prstGeom>
        </p:spPr>
      </p:pic>
      <p:pic>
        <p:nvPicPr>
          <p:cNvPr id="21" name="Immagine 20" descr="v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24" y="3414889"/>
            <a:ext cx="656783" cy="849952"/>
          </a:xfrm>
          <a:prstGeom prst="rect">
            <a:avLst/>
          </a:prstGeom>
        </p:spPr>
      </p:pic>
      <p:grpSp>
        <p:nvGrpSpPr>
          <p:cNvPr id="22" name="Gruppo 21"/>
          <p:cNvGrpSpPr/>
          <p:nvPr/>
        </p:nvGrpSpPr>
        <p:grpSpPr>
          <a:xfrm>
            <a:off x="4717147" y="4446063"/>
            <a:ext cx="3672106" cy="2143995"/>
            <a:chOff x="580430" y="1526824"/>
            <a:chExt cx="7695138" cy="4829526"/>
          </a:xfrm>
        </p:grpSpPr>
        <p:pic>
          <p:nvPicPr>
            <p:cNvPr id="2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0169" y="1526824"/>
              <a:ext cx="3995399" cy="4829526"/>
            </a:xfrm>
            <a:prstGeom prst="rect">
              <a:avLst/>
            </a:prstGeom>
          </p:spPr>
        </p:pic>
        <p:pic>
          <p:nvPicPr>
            <p:cNvPr id="24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0430" y="1526825"/>
              <a:ext cx="3699739" cy="4829525"/>
            </a:xfrm>
            <a:prstGeom prst="rect">
              <a:avLst/>
            </a:prstGeom>
          </p:spPr>
        </p:pic>
      </p:grpSp>
      <p:grpSp>
        <p:nvGrpSpPr>
          <p:cNvPr id="26" name="Gruppo 25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27" name="Immagine 26" descr="iot_logo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28" name="CasellaDiTesto 27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pic>
        <p:nvPicPr>
          <p:cNvPr id="2" name="Immagine 1" descr="technology_lorawa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177" y="1005565"/>
            <a:ext cx="3584622" cy="1795178"/>
          </a:xfrm>
          <a:prstGeom prst="rect">
            <a:avLst/>
          </a:prstGeom>
        </p:spPr>
      </p:pic>
      <p:pic>
        <p:nvPicPr>
          <p:cNvPr id="3" name="Immagine 2" descr="the thin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990" y="2492252"/>
            <a:ext cx="4722420" cy="16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15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05/06/17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11</a:t>
            </a:fld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rgbClr val="604A7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Century Gothic"/>
                <a:cs typeface="Century Gothic"/>
              </a:rPr>
              <a:t>The solutions</a:t>
            </a:r>
            <a:endParaRPr lang="en-GB" sz="48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cxnSp>
        <p:nvCxnSpPr>
          <p:cNvPr id="9" name="Connettore 1 8"/>
          <p:cNvCxnSpPr>
            <a:stCxn id="6" idx="1"/>
          </p:cNvCxnSpPr>
          <p:nvPr/>
        </p:nvCxnSpPr>
        <p:spPr>
          <a:xfrm>
            <a:off x="0" y="3429000"/>
            <a:ext cx="244122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6688667" y="3429000"/>
            <a:ext cx="2455334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44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comb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16" y="1197093"/>
            <a:ext cx="4520092" cy="3952793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C9C6-FC01-AE47-91FF-D2B6027CD122}" type="datetime1">
              <a:rPr lang="en-US" smtClean="0"/>
              <a:t>05/06/17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12</a:t>
            </a:fld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9" name="Immagine 8" descr="iot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0" name="CasellaDiTesto 9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1" name="CasellaDiTesto 10"/>
          <p:cNvSpPr txBox="1"/>
          <p:nvPr/>
        </p:nvSpPr>
        <p:spPr>
          <a:xfrm>
            <a:off x="677334" y="143364"/>
            <a:ext cx="5195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Work combination 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457200" y="1467556"/>
            <a:ext cx="3973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LoRaWAN system</a:t>
            </a:r>
          </a:p>
          <a:p>
            <a:r>
              <a:rPr lang="en-GB" sz="2000" dirty="0" smtClean="0">
                <a:latin typeface="Century Gothic"/>
                <a:cs typeface="Century Gothic"/>
              </a:rPr>
              <a:t>Organizational &amp; Technological changes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391817" y="2947354"/>
            <a:ext cx="5228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Optimize garbage collection</a:t>
            </a:r>
          </a:p>
          <a:p>
            <a:r>
              <a:rPr lang="en-GB" sz="2000" dirty="0" smtClean="0">
                <a:latin typeface="Century Gothic"/>
                <a:cs typeface="Century Gothic"/>
              </a:rPr>
              <a:t>New tools in order to collect the underground garbage containers in the cheapest and fastest way possible</a:t>
            </a:r>
            <a:endParaRPr lang="en-GB" sz="2000" dirty="0">
              <a:latin typeface="Century Gothic"/>
              <a:cs typeface="Century Gothic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457200" y="4765455"/>
            <a:ext cx="5163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Change citizens’ in behavior</a:t>
            </a:r>
          </a:p>
          <a:p>
            <a:r>
              <a:rPr lang="en-GB" sz="2000" dirty="0" smtClean="0">
                <a:solidFill>
                  <a:srgbClr val="000000"/>
                </a:solidFill>
                <a:latin typeface="Century Gothic"/>
                <a:cs typeface="Century Gothic"/>
              </a:rPr>
              <a:t>Long term effects derived by our system</a:t>
            </a:r>
            <a:endParaRPr lang="en-GB" sz="2000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58195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DCAC-B3FD-4345-82E0-08A1D40F919F}" type="datetime1">
              <a:rPr lang="en-US" smtClean="0"/>
              <a:t>05/06/17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13</a:t>
            </a:fld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9" name="Immagine 8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0" name="CasellaDiTesto 9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1" name="CasellaDiTesto 10"/>
          <p:cNvSpPr txBox="1"/>
          <p:nvPr/>
        </p:nvSpPr>
        <p:spPr>
          <a:xfrm>
            <a:off x="677334" y="143364"/>
            <a:ext cx="4472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The new system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14" name="Immagine 13" descr="lor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778" y="1420386"/>
            <a:ext cx="9144000" cy="454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47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o 30"/>
          <p:cNvGrpSpPr/>
          <p:nvPr/>
        </p:nvGrpSpPr>
        <p:grpSpPr>
          <a:xfrm>
            <a:off x="673411" y="1390604"/>
            <a:ext cx="7888110" cy="5037373"/>
            <a:chOff x="677334" y="1387000"/>
            <a:chExt cx="7888110" cy="5037373"/>
          </a:xfrm>
        </p:grpSpPr>
        <p:pic>
          <p:nvPicPr>
            <p:cNvPr id="28" name="Immagine 27" descr="Untitled Diagram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71" t="21738" r="5710" b="7016"/>
            <a:stretch/>
          </p:blipFill>
          <p:spPr>
            <a:xfrm>
              <a:off x="677334" y="1721555"/>
              <a:ext cx="7888110" cy="4702818"/>
            </a:xfrm>
            <a:prstGeom prst="rect">
              <a:avLst/>
            </a:prstGeom>
          </p:spPr>
        </p:pic>
        <p:sp>
          <p:nvSpPr>
            <p:cNvPr id="29" name="CasellaDiTesto 28"/>
            <p:cNvSpPr txBox="1"/>
            <p:nvPr/>
          </p:nvSpPr>
          <p:spPr>
            <a:xfrm>
              <a:off x="3330223" y="1387000"/>
              <a:ext cx="2556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>
                  <a:latin typeface="Century Gothic"/>
                  <a:cs typeface="Century Gothic"/>
                </a:rPr>
                <a:t>Secondary process</a:t>
              </a:r>
              <a:endParaRPr lang="en-GB" sz="2000" dirty="0">
                <a:latin typeface="Century Gothic"/>
                <a:cs typeface="Century Gothic"/>
              </a:endParaRPr>
            </a:p>
          </p:txBody>
        </p:sp>
      </p:grpSp>
      <p:sp>
        <p:nvSpPr>
          <p:cNvPr id="16" name="Per 15"/>
          <p:cNvSpPr/>
          <p:nvPr/>
        </p:nvSpPr>
        <p:spPr>
          <a:xfrm>
            <a:off x="609205" y="1139664"/>
            <a:ext cx="7679767" cy="5473798"/>
          </a:xfrm>
          <a:prstGeom prst="mathMultiply">
            <a:avLst>
              <a:gd name="adj1" fmla="val 364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8" name="Gruppo 7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9" name="Immagine 8" descr="iot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0" name="CasellaDiTesto 9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26" name="CasellaDiTesto 25"/>
          <p:cNvSpPr txBox="1"/>
          <p:nvPr/>
        </p:nvSpPr>
        <p:spPr>
          <a:xfrm>
            <a:off x="677334" y="143364"/>
            <a:ext cx="61884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Changes in processes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27" name="Immagine 26" descr="iot1-3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5955" r="10546" b="4039"/>
          <a:stretch/>
        </p:blipFill>
        <p:spPr>
          <a:xfrm>
            <a:off x="677334" y="1139664"/>
            <a:ext cx="7611639" cy="5718336"/>
          </a:xfrm>
          <a:prstGeom prst="rect">
            <a:avLst/>
          </a:prstGeom>
        </p:spPr>
      </p:pic>
      <p:sp>
        <p:nvSpPr>
          <p:cNvPr id="3" name="Per 2"/>
          <p:cNvSpPr/>
          <p:nvPr/>
        </p:nvSpPr>
        <p:spPr>
          <a:xfrm>
            <a:off x="-5100998" y="5161495"/>
            <a:ext cx="1124068" cy="1037248"/>
          </a:xfrm>
          <a:prstGeom prst="mathMultiply">
            <a:avLst>
              <a:gd name="adj1" fmla="val 66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er 12"/>
          <p:cNvSpPr/>
          <p:nvPr/>
        </p:nvSpPr>
        <p:spPr>
          <a:xfrm>
            <a:off x="3105906" y="3022046"/>
            <a:ext cx="3025373" cy="1576719"/>
          </a:xfrm>
          <a:prstGeom prst="mathMultiply">
            <a:avLst>
              <a:gd name="adj1" fmla="val 66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Per 13"/>
          <p:cNvSpPr/>
          <p:nvPr/>
        </p:nvSpPr>
        <p:spPr>
          <a:xfrm>
            <a:off x="3771009" y="1139664"/>
            <a:ext cx="1759975" cy="1306441"/>
          </a:xfrm>
          <a:prstGeom prst="mathMultiply">
            <a:avLst>
              <a:gd name="adj1" fmla="val 66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Per 14"/>
          <p:cNvSpPr/>
          <p:nvPr/>
        </p:nvSpPr>
        <p:spPr>
          <a:xfrm>
            <a:off x="1162569" y="4197945"/>
            <a:ext cx="1031826" cy="854027"/>
          </a:xfrm>
          <a:prstGeom prst="mathMultiply">
            <a:avLst>
              <a:gd name="adj1" fmla="val 66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Per 16"/>
          <p:cNvSpPr/>
          <p:nvPr/>
        </p:nvSpPr>
        <p:spPr>
          <a:xfrm>
            <a:off x="2074080" y="2292771"/>
            <a:ext cx="1031826" cy="854027"/>
          </a:xfrm>
          <a:prstGeom prst="mathMultiply">
            <a:avLst>
              <a:gd name="adj1" fmla="val 66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8166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 animBg="1"/>
      <p:bldP spid="16" grpId="2" animBg="1"/>
      <p:bldP spid="13" grpId="0" animBg="1"/>
      <p:bldP spid="14" grpId="0" animBg="1"/>
      <p:bldP spid="15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677334" y="143364"/>
            <a:ext cx="47213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The new process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9" name="Immagine 8" descr="iot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6" t="5357" r="6446" b="4834"/>
          <a:stretch/>
        </p:blipFill>
        <p:spPr>
          <a:xfrm>
            <a:off x="892172" y="1157812"/>
            <a:ext cx="7406821" cy="5700188"/>
          </a:xfrm>
          <a:prstGeom prst="rect">
            <a:avLst/>
          </a:prstGeom>
        </p:spPr>
      </p:pic>
      <p:grpSp>
        <p:nvGrpSpPr>
          <p:cNvPr id="10" name="Gruppo 9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1" name="Immagine 10" descr="iot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2" name="CasellaDiTesto 11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8508158"/>
      </p:ext>
    </p:extLst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3229-7213-8B4A-8845-FC7D050562D2}" type="datetime1">
              <a:rPr lang="en-US" smtClean="0"/>
              <a:t>05/06/17</a:t>
            </a:fld>
            <a:endParaRPr lang="it-IT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16</a:t>
            </a:fld>
            <a:endParaRPr lang="it-IT"/>
          </a:p>
        </p:txBody>
      </p:sp>
      <p:grpSp>
        <p:nvGrpSpPr>
          <p:cNvPr id="11" name="Gruppo 10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3" name="Immagine 12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4" name="CasellaDiTesto 13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5" name="CasellaDiTesto 14"/>
          <p:cNvSpPr txBox="1"/>
          <p:nvPr/>
        </p:nvSpPr>
        <p:spPr>
          <a:xfrm>
            <a:off x="677334" y="143364"/>
            <a:ext cx="37393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The Interface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2" name="Immagine 1" descr="box su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3305"/>
            <a:ext cx="9144000" cy="514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69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3BCC-1F91-C44B-A8EB-7361ACBB5BB1}" type="datetime1">
              <a:rPr lang="en-US" smtClean="0"/>
              <a:t>06/06/17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17</a:t>
            </a:fld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9" name="Immagine 8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0" name="CasellaDiTesto 9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1" name="CasellaDiTesto 10"/>
          <p:cNvSpPr txBox="1"/>
          <p:nvPr/>
        </p:nvSpPr>
        <p:spPr>
          <a:xfrm>
            <a:off x="677334" y="143364"/>
            <a:ext cx="5928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The route calculation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12" name="Picture 6" descr="https://raw.githubusercontent.com/InternetOfTrash/iot-docs/master/images/Screenshot%20from%202017-05-12%2014-29-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" y="1407055"/>
            <a:ext cx="9154187" cy="475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955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 descr="20%.png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8" t="-33009" r="398" b="41061"/>
          <a:stretch/>
        </p:blipFill>
        <p:spPr>
          <a:xfrm>
            <a:off x="-36513" y="0"/>
            <a:ext cx="9180513" cy="4748212"/>
          </a:xfrm>
        </p:spPr>
      </p:pic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06/06/17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18</a:t>
            </a:fld>
            <a:endParaRPr lang="it-IT"/>
          </a:p>
        </p:txBody>
      </p:sp>
      <p:cxnSp>
        <p:nvCxnSpPr>
          <p:cNvPr id="7" name="Connettore 1 6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8" name="Gruppo 7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9" name="Immagine 8" descr="iot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0" name="CasellaDiTesto 9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1" name="CasellaDiTesto 10"/>
          <p:cNvSpPr txBox="1"/>
          <p:nvPr/>
        </p:nvSpPr>
        <p:spPr>
          <a:xfrm>
            <a:off x="677334" y="143364"/>
            <a:ext cx="35476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An example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12" name="Immagine 11" descr="60%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86"/>
          <a:stretch/>
        </p:blipFill>
        <p:spPr>
          <a:xfrm>
            <a:off x="6805" y="1717956"/>
            <a:ext cx="9137195" cy="3023999"/>
          </a:xfrm>
          <a:prstGeom prst="rect">
            <a:avLst/>
          </a:prstGeom>
        </p:spPr>
      </p:pic>
      <p:pic>
        <p:nvPicPr>
          <p:cNvPr id="13" name="Immagine 12" descr="85%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18"/>
          <a:stretch/>
        </p:blipFill>
        <p:spPr>
          <a:xfrm>
            <a:off x="0" y="1717956"/>
            <a:ext cx="9144000" cy="30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6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05/06/17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19</a:t>
            </a:fld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rgbClr val="604A7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Century Gothic"/>
                <a:cs typeface="Century Gothic"/>
              </a:rPr>
              <a:t> Costs i</a:t>
            </a:r>
            <a:r>
              <a:rPr lang="en-GB" sz="4800" dirty="0" smtClean="0">
                <a:solidFill>
                  <a:schemeClr val="bg1"/>
                </a:solidFill>
                <a:latin typeface="Century Gothic"/>
                <a:cs typeface="Century Gothic"/>
              </a:rPr>
              <a:t>mplementation</a:t>
            </a:r>
            <a:endParaRPr lang="en-GB" sz="48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cxnSp>
        <p:nvCxnSpPr>
          <p:cNvPr id="9" name="Connettore 1 8"/>
          <p:cNvCxnSpPr>
            <a:stCxn id="6" idx="1"/>
          </p:cNvCxnSpPr>
          <p:nvPr/>
        </p:nvCxnSpPr>
        <p:spPr>
          <a:xfrm>
            <a:off x="0" y="3429000"/>
            <a:ext cx="1328444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7956065" y="3429000"/>
            <a:ext cx="1187936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05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677334" y="143364"/>
            <a:ext cx="24193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Agenda</a:t>
            </a:r>
            <a:endParaRPr lang="it-IT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471163" y="1563890"/>
            <a:ext cx="586570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The team</a:t>
            </a:r>
          </a:p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The problem</a:t>
            </a:r>
          </a:p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How </a:t>
            </a: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did we proceed?</a:t>
            </a:r>
            <a:endParaRPr lang="en-CA" sz="3600" dirty="0" smtClean="0">
              <a:solidFill>
                <a:srgbClr val="660066"/>
              </a:solidFill>
              <a:latin typeface="Century Gothic"/>
              <a:cs typeface="Century Gothic"/>
            </a:endParaRPr>
          </a:p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The solutions</a:t>
            </a:r>
          </a:p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</a:t>
            </a: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Costs implementation </a:t>
            </a:r>
            <a:endParaRPr lang="en-CA" sz="3600" dirty="0" smtClean="0">
              <a:solidFill>
                <a:srgbClr val="660066"/>
              </a:solidFill>
              <a:latin typeface="Century Gothic"/>
              <a:cs typeface="Century Gothic"/>
            </a:endParaRPr>
          </a:p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Future </a:t>
            </a: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scenario</a:t>
            </a:r>
          </a:p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Conclusion</a:t>
            </a:r>
            <a:endParaRPr lang="en-CA" sz="3600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12" name="Gruppo 11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3" name="Immagine 12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4" name="CasellaDiTesto 13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5" name="Segnaposto data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2CEA-CE83-7644-B281-B4AB4E8C33B6}" type="datetime1">
              <a:rPr lang="en-US" smtClean="0"/>
              <a:t>05/06/17</a:t>
            </a:fld>
            <a:endParaRPr lang="it-IT"/>
          </a:p>
        </p:txBody>
      </p:sp>
      <p:sp>
        <p:nvSpPr>
          <p:cNvPr id="16" name="Segnaposto numero diapositiva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</a:t>
            </a:fld>
            <a:endParaRPr 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155" y="3415285"/>
            <a:ext cx="3124065" cy="294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40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1F55-AD9D-7A45-B80C-2C8D0FFBAFCD}" type="datetime1">
              <a:rPr lang="en-US" smtClean="0"/>
              <a:t>06/06/17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20</a:t>
            </a:fld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677334" y="143364"/>
            <a:ext cx="3175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Investment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10" name="Gruppo 9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1" name="Immagine 10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2" name="CasellaDiTesto 11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pic>
        <p:nvPicPr>
          <p:cNvPr id="16" name="Immagin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453" y="1550310"/>
            <a:ext cx="5936967" cy="4447761"/>
          </a:xfrm>
          <a:prstGeom prst="rect">
            <a:avLst/>
          </a:prstGeom>
        </p:spPr>
      </p:pic>
      <p:sp>
        <p:nvSpPr>
          <p:cNvPr id="17" name="Freccia giù 16"/>
          <p:cNvSpPr/>
          <p:nvPr/>
        </p:nvSpPr>
        <p:spPr>
          <a:xfrm rot="5400000">
            <a:off x="7663372" y="5481802"/>
            <a:ext cx="355205" cy="67733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0064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3C0C-B7DA-3A4A-9D86-093CDE4DBA7D}" type="datetime1">
              <a:rPr lang="en-US" smtClean="0"/>
              <a:t>06/06/17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21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52" y="2318882"/>
            <a:ext cx="8632663" cy="2496473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677334" y="143364"/>
            <a:ext cx="39873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Costs analysis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10" name="Gruppo 9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1" name="Immagine 10" descr="iot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2" name="CasellaDiTesto 11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181" y="1970899"/>
            <a:ext cx="7126986" cy="4000196"/>
          </a:xfrm>
          <a:prstGeom prst="rect">
            <a:avLst/>
          </a:prstGeom>
        </p:spPr>
      </p:pic>
      <p:sp>
        <p:nvSpPr>
          <p:cNvPr id="16" name="Freccia su 15"/>
          <p:cNvSpPr/>
          <p:nvPr/>
        </p:nvSpPr>
        <p:spPr>
          <a:xfrm>
            <a:off x="5576545" y="4175387"/>
            <a:ext cx="218974" cy="671565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Anello 16"/>
          <p:cNvSpPr/>
          <p:nvPr/>
        </p:nvSpPr>
        <p:spPr>
          <a:xfrm>
            <a:off x="8045982" y="4262981"/>
            <a:ext cx="875235" cy="798059"/>
          </a:xfrm>
          <a:prstGeom prst="donut">
            <a:avLst>
              <a:gd name="adj" fmla="val 584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03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06/06/17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22</a:t>
            </a:fld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rgbClr val="604A7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Century Gothic"/>
                <a:cs typeface="Century Gothic"/>
              </a:rPr>
              <a:t> Future scenario</a:t>
            </a:r>
            <a:endParaRPr lang="en-GB" sz="48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cxnSp>
        <p:nvCxnSpPr>
          <p:cNvPr id="9" name="Connettore 1 8"/>
          <p:cNvCxnSpPr>
            <a:stCxn id="6" idx="1"/>
          </p:cNvCxnSpPr>
          <p:nvPr/>
        </p:nvCxnSpPr>
        <p:spPr>
          <a:xfrm>
            <a:off x="0" y="3429000"/>
            <a:ext cx="220434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7196954" y="3429000"/>
            <a:ext cx="19470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7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algo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039" y="4577471"/>
            <a:ext cx="1996448" cy="1996448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2047D-FD71-2040-A942-CAC0B4A2AB18}" type="datetime1">
              <a:rPr lang="en-US" smtClean="0"/>
              <a:t>06/06/17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23</a:t>
            </a:fld>
            <a:endParaRPr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677334" y="143364"/>
            <a:ext cx="43601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Future scenario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9" name="Gruppo 8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0" name="Immagine 9" descr="iot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1" name="CasellaDiTesto 10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2" name="CasellaDiTesto 11"/>
          <p:cNvSpPr txBox="1"/>
          <p:nvPr/>
        </p:nvSpPr>
        <p:spPr>
          <a:xfrm>
            <a:off x="677334" y="1708113"/>
            <a:ext cx="39934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smtClean="0">
                <a:solidFill>
                  <a:srgbClr val="660066"/>
                </a:solidFill>
                <a:latin typeface="Century Gothic"/>
                <a:cs typeface="Century Gothic"/>
              </a:rPr>
              <a:t>Mobile application</a:t>
            </a:r>
          </a:p>
          <a:p>
            <a:pPr marL="342900" indent="-342900">
              <a:buFont typeface="Arial"/>
              <a:buChar char="•"/>
            </a:pPr>
            <a:r>
              <a:rPr lang="en-GB" sz="2000" smtClean="0">
                <a:solidFill>
                  <a:srgbClr val="000000"/>
                </a:solidFill>
                <a:latin typeface="Century Gothic"/>
                <a:cs typeface="Century Gothic"/>
              </a:rPr>
              <a:t>Connected with the citizens</a:t>
            </a:r>
          </a:p>
          <a:p>
            <a:pPr marL="342900" indent="-342900">
              <a:buFont typeface="Arial"/>
              <a:buChar char="•"/>
            </a:pPr>
            <a:r>
              <a:rPr lang="en-GB" sz="2000" smtClean="0">
                <a:solidFill>
                  <a:srgbClr val="000000"/>
                </a:solidFill>
                <a:latin typeface="Century Gothic"/>
                <a:cs typeface="Century Gothic"/>
              </a:rPr>
              <a:t>Proactive notifications</a:t>
            </a:r>
            <a:endParaRPr lang="en-GB" sz="200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677334" y="3072251"/>
            <a:ext cx="3031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660066"/>
                </a:solidFill>
                <a:latin typeface="Century Gothic"/>
                <a:cs typeface="Century Gothic"/>
              </a:rPr>
              <a:t>Data analysis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Century Gothic"/>
                <a:cs typeface="Century Gothic"/>
              </a:rPr>
              <a:t>Forecasting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Century Gothic"/>
                <a:cs typeface="Century Gothic"/>
              </a:rPr>
              <a:t>Waste under control</a:t>
            </a:r>
            <a:endParaRPr lang="en-GB" sz="2000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677334" y="4596981"/>
            <a:ext cx="30724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660066"/>
                </a:solidFill>
                <a:latin typeface="Century Gothic"/>
                <a:cs typeface="Century Gothic"/>
              </a:rPr>
              <a:t>Optimize collection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Century Gothic"/>
                <a:cs typeface="Century Gothic"/>
              </a:rPr>
              <a:t>Algorithm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Century Gothic"/>
                <a:cs typeface="Century Gothic"/>
              </a:rPr>
              <a:t>Save money</a:t>
            </a:r>
            <a:endParaRPr lang="en-GB" sz="2000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5" name="Immagine 14" descr="analysi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395" y="3277891"/>
            <a:ext cx="1915691" cy="1319090"/>
          </a:xfrm>
          <a:prstGeom prst="rect">
            <a:avLst/>
          </a:prstGeom>
        </p:spPr>
      </p:pic>
      <p:pic>
        <p:nvPicPr>
          <p:cNvPr id="17" name="Immagine 16" descr="app.jp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831" b="94366" l="20313" r="79375">
                        <a14:foregroundMark x1="27187" y1="30282" x2="33438" y2="325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17" t="21714" r="19930" b="3992"/>
          <a:stretch/>
        </p:blipFill>
        <p:spPr>
          <a:xfrm>
            <a:off x="6398990" y="1230787"/>
            <a:ext cx="1543138" cy="336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3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06/06/17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24</a:t>
            </a:fld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rgbClr val="604A7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Century Gothic"/>
                <a:cs typeface="Century Gothic"/>
              </a:rPr>
              <a:t> Conclusion</a:t>
            </a:r>
            <a:endParaRPr lang="en-GB" sz="48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cxnSp>
        <p:nvCxnSpPr>
          <p:cNvPr id="9" name="Connettore 1 8"/>
          <p:cNvCxnSpPr>
            <a:stCxn id="6" idx="1"/>
          </p:cNvCxnSpPr>
          <p:nvPr/>
        </p:nvCxnSpPr>
        <p:spPr>
          <a:xfrm>
            <a:off x="0" y="3429000"/>
            <a:ext cx="274447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6553200" y="3429000"/>
            <a:ext cx="25908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7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2546-6ABF-834F-B578-1FC0F4865655}" type="datetime1">
              <a:rPr lang="en-US" smtClean="0"/>
              <a:t>06/06/17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25</a:t>
            </a:fld>
            <a:endParaRPr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677334" y="143364"/>
            <a:ext cx="3242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Conclusion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9" name="Gruppo 8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0" name="Immagine 9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1" name="CasellaDiTesto 10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graphicFrame>
        <p:nvGraphicFramePr>
          <p:cNvPr id="12" name="Tabel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645973"/>
              </p:ext>
            </p:extLst>
          </p:nvPr>
        </p:nvGraphicFramePr>
        <p:xfrm>
          <a:off x="890494" y="2043894"/>
          <a:ext cx="7289148" cy="3445424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822287"/>
                <a:gridCol w="1822287"/>
                <a:gridCol w="1822287"/>
                <a:gridCol w="1822287"/>
              </a:tblGrid>
              <a:tr h="861356">
                <a:tc>
                  <a:txBody>
                    <a:bodyPr/>
                    <a:lstStyle/>
                    <a:p>
                      <a:pPr algn="ctr"/>
                      <a:r>
                        <a:rPr lang="en-GB" noProof="0" smtClean="0"/>
                        <a:t>Objectives</a:t>
                      </a:r>
                      <a:endParaRPr lang="en-GB" b="0" noProof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Partly Achieved</a:t>
                      </a:r>
                      <a:endParaRPr lang="en-GB" b="0" noProof="0" dirty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smtClean="0"/>
                        <a:t>Achieved</a:t>
                      </a:r>
                      <a:endParaRPr lang="en-GB" b="0" noProof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Fully</a:t>
                      </a:r>
                      <a:r>
                        <a:rPr lang="en-GB" baseline="0" noProof="0" dirty="0" smtClean="0"/>
                        <a:t> achieved</a:t>
                      </a:r>
                      <a:endParaRPr lang="en-GB" b="0" noProof="0" dirty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/>
                </a:tc>
              </a:tr>
              <a:tr h="861356">
                <a:tc>
                  <a:txBody>
                    <a:bodyPr/>
                    <a:lstStyle/>
                    <a:p>
                      <a:pPr algn="ctr"/>
                      <a:r>
                        <a:rPr lang="en-GB" noProof="0" smtClean="0"/>
                        <a:t>Efficiency</a:t>
                      </a:r>
                      <a:r>
                        <a:rPr lang="en-GB" baseline="0" noProof="0" smtClean="0"/>
                        <a:t> of the system</a:t>
                      </a:r>
                      <a:endParaRPr lang="en-GB" b="0" noProof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b="0" noProof="0" dirty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 noProof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 noProof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</a:tr>
              <a:tr h="861356">
                <a:tc>
                  <a:txBody>
                    <a:bodyPr/>
                    <a:lstStyle/>
                    <a:p>
                      <a:pPr algn="ctr"/>
                      <a:r>
                        <a:rPr lang="en-GB" noProof="0" smtClean="0"/>
                        <a:t>Optimized collection</a:t>
                      </a:r>
                      <a:endParaRPr lang="en-GB" b="0" noProof="0" smtClean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b="0" noProof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 noProof="0" dirty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 noProof="0" dirty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</a:tr>
              <a:tr h="861356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Citizen’s behavior</a:t>
                      </a:r>
                      <a:endParaRPr lang="en-GB" b="0" noProof="0" dirty="0" smtClean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b="0" noProof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 noProof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 noProof="0" dirty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7392" y="3861463"/>
            <a:ext cx="522631" cy="506952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5560" y="3101035"/>
            <a:ext cx="522631" cy="506952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4213" y="4808630"/>
            <a:ext cx="522631" cy="50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76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06/06/17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26</a:t>
            </a:fld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0" y="-14599"/>
            <a:ext cx="9144001" cy="685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solidFill>
                  <a:srgbClr val="660066"/>
                </a:solidFill>
                <a:latin typeface="Century Gothic"/>
                <a:cs typeface="Century Gothic"/>
              </a:rPr>
              <a:t>Thanks for your </a:t>
            </a:r>
          </a:p>
          <a:p>
            <a:pPr algn="ctr"/>
            <a:r>
              <a:rPr lang="en-GB" sz="4800" dirty="0" smtClean="0">
                <a:solidFill>
                  <a:srgbClr val="660066"/>
                </a:solidFill>
                <a:latin typeface="Century Gothic"/>
                <a:cs typeface="Century Gothic"/>
              </a:rPr>
              <a:t>attention</a:t>
            </a:r>
            <a:endParaRPr lang="en-GB" sz="4800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cxnSp>
        <p:nvCxnSpPr>
          <p:cNvPr id="9" name="Connettore 1 8"/>
          <p:cNvCxnSpPr>
            <a:stCxn id="6" idx="1"/>
          </p:cNvCxnSpPr>
          <p:nvPr/>
        </p:nvCxnSpPr>
        <p:spPr>
          <a:xfrm>
            <a:off x="0" y="3414401"/>
            <a:ext cx="213134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7080168" y="3429000"/>
            <a:ext cx="2063833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369259" y="4073191"/>
            <a:ext cx="4241197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mtClean="0">
                <a:latin typeface="Century Gothic"/>
                <a:cs typeface="Century Gothic"/>
              </a:rPr>
              <a:t>You can find us at: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mtClean="0">
                <a:latin typeface="Century Gothic"/>
                <a:cs typeface="Century Gothic"/>
                <a:hlinkClick r:id="rId2"/>
              </a:rPr>
              <a:t>smn.francesconi@gmail.com</a:t>
            </a:r>
            <a:endParaRPr lang="en-GB" smtClean="0">
              <a:latin typeface="Century Gothic"/>
              <a:cs typeface="Century Gothic"/>
              <a:hlinkClick r:id="rId3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mtClean="0">
                <a:latin typeface="Century Gothic"/>
                <a:cs typeface="Century Gothic"/>
                <a:hlinkClick r:id="rId3"/>
              </a:rPr>
              <a:t>herm.lecluse@gmail.com</a:t>
            </a:r>
            <a:endParaRPr lang="en-GB" smtClean="0">
              <a:latin typeface="Century Gothic"/>
              <a:cs typeface="Century Gothic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mtClean="0">
                <a:latin typeface="Century Gothic"/>
                <a:cs typeface="Century Gothic"/>
                <a:hlinkClick r:id="rId4"/>
              </a:rPr>
              <a:t>rickjlvanosch@hotmail.com</a:t>
            </a:r>
            <a:endParaRPr lang="en-GB" smtClean="0">
              <a:latin typeface="Century Gothic"/>
              <a:cs typeface="Century Gothic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mtClean="0">
                <a:latin typeface="Century Gothic"/>
                <a:cs typeface="Century Gothic"/>
                <a:hlinkClick r:id="rId5"/>
              </a:rPr>
              <a:t>mike.schatorje@hotmail.com</a:t>
            </a:r>
            <a:endParaRPr lang="en-GB" smtClean="0">
              <a:latin typeface="Century Gothic"/>
              <a:cs typeface="Century Gothic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mtClean="0">
                <a:latin typeface="Century Gothic"/>
                <a:cs typeface="Century Gothic"/>
                <a:hlinkClick r:id="rId6"/>
              </a:rPr>
              <a:t>loek-ehren@hotmail.com</a:t>
            </a:r>
            <a:endParaRPr lang="en-GB" smtClean="0">
              <a:latin typeface="Century Gothic"/>
              <a:cs typeface="Century Gothic"/>
            </a:endParaRPr>
          </a:p>
          <a:p>
            <a:pPr>
              <a:lnSpc>
                <a:spcPct val="150000"/>
              </a:lnSpc>
            </a:pPr>
            <a:r>
              <a:rPr lang="en-GB" smtClean="0">
                <a:latin typeface="Century Gothic"/>
                <a:cs typeface="Century Gothic"/>
              </a:rPr>
              <a:t> </a:t>
            </a:r>
          </a:p>
          <a:p>
            <a:pPr>
              <a:lnSpc>
                <a:spcPct val="150000"/>
              </a:lnSpc>
            </a:pPr>
            <a:endParaRPr lang="en-GB" smtClean="0">
              <a:latin typeface="Century Gothic"/>
              <a:cs typeface="Century Gothic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GB" smtClean="0">
              <a:latin typeface="Century Gothic"/>
              <a:cs typeface="Century Gothic"/>
            </a:endParaRPr>
          </a:p>
        </p:txBody>
      </p:sp>
      <p:cxnSp>
        <p:nvCxnSpPr>
          <p:cNvPr id="11" name="Connettore 1 10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677334" y="143364"/>
            <a:ext cx="4314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Any questions?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14" name="Gruppo 13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5" name="Immagine 14" descr="iot_logo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6" name="CasellaDiTesto 15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grpSp>
        <p:nvGrpSpPr>
          <p:cNvPr id="8" name="Gruppo 7"/>
          <p:cNvGrpSpPr/>
          <p:nvPr/>
        </p:nvGrpSpPr>
        <p:grpSpPr>
          <a:xfrm>
            <a:off x="1085060" y="2859450"/>
            <a:ext cx="1139100" cy="1139100"/>
            <a:chOff x="846780" y="859175"/>
            <a:chExt cx="1139100" cy="1139100"/>
          </a:xfrm>
        </p:grpSpPr>
        <p:sp>
          <p:nvSpPr>
            <p:cNvPr id="18" name="Shape 380"/>
            <p:cNvSpPr/>
            <p:nvPr/>
          </p:nvSpPr>
          <p:spPr>
            <a:xfrm>
              <a:off x="846780" y="859175"/>
              <a:ext cx="1139100" cy="11391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>
                <a:solidFill>
                  <a:srgbClr val="660066"/>
                </a:solidFill>
              </a:endParaRPr>
            </a:p>
          </p:txBody>
        </p:sp>
        <p:grpSp>
          <p:nvGrpSpPr>
            <p:cNvPr id="19" name="Shape 381"/>
            <p:cNvGrpSpPr/>
            <p:nvPr/>
          </p:nvGrpSpPr>
          <p:grpSpPr>
            <a:xfrm>
              <a:off x="1148888" y="1190759"/>
              <a:ext cx="505722" cy="475767"/>
              <a:chOff x="5972700" y="2330200"/>
              <a:chExt cx="411625" cy="387275"/>
            </a:xfrm>
          </p:grpSpPr>
          <p:sp>
            <p:nvSpPr>
              <p:cNvPr id="20" name="Shape 382"/>
              <p:cNvSpPr/>
              <p:nvPr/>
            </p:nvSpPr>
            <p:spPr>
              <a:xfrm>
                <a:off x="5972700" y="2476950"/>
                <a:ext cx="98050" cy="219825"/>
              </a:xfrm>
              <a:custGeom>
                <a:avLst/>
                <a:gdLst/>
                <a:ahLst/>
                <a:cxnLst/>
                <a:rect l="0" t="0" r="0" b="0"/>
                <a:pathLst>
                  <a:path w="3922" h="8793" fill="none" extrusionOk="0">
                    <a:moveTo>
                      <a:pt x="0" y="0"/>
                    </a:moveTo>
                    <a:lnTo>
                      <a:pt x="0" y="8792"/>
                    </a:lnTo>
                    <a:lnTo>
                      <a:pt x="3921" y="8792"/>
                    </a:lnTo>
                    <a:lnTo>
                      <a:pt x="3921" y="0"/>
                    </a:lnTo>
                    <a:lnTo>
                      <a:pt x="0" y="0"/>
                    </a:lnTo>
                    <a:close/>
                    <a:moveTo>
                      <a:pt x="2411" y="2411"/>
                    </a:moveTo>
                    <a:lnTo>
                      <a:pt x="2411" y="2411"/>
                    </a:lnTo>
                    <a:lnTo>
                      <a:pt x="2265" y="2387"/>
                    </a:lnTo>
                    <a:lnTo>
                      <a:pt x="2143" y="2363"/>
                    </a:lnTo>
                    <a:lnTo>
                      <a:pt x="2022" y="2290"/>
                    </a:lnTo>
                    <a:lnTo>
                      <a:pt x="1924" y="2216"/>
                    </a:lnTo>
                    <a:lnTo>
                      <a:pt x="1827" y="2095"/>
                    </a:lnTo>
                    <a:lnTo>
                      <a:pt x="1754" y="1973"/>
                    </a:lnTo>
                    <a:lnTo>
                      <a:pt x="1729" y="1851"/>
                    </a:lnTo>
                    <a:lnTo>
                      <a:pt x="1705" y="1705"/>
                    </a:lnTo>
                    <a:lnTo>
                      <a:pt x="1705" y="1705"/>
                    </a:lnTo>
                    <a:lnTo>
                      <a:pt x="1729" y="1559"/>
                    </a:lnTo>
                    <a:lnTo>
                      <a:pt x="1754" y="1437"/>
                    </a:lnTo>
                    <a:lnTo>
                      <a:pt x="1827" y="1315"/>
                    </a:lnTo>
                    <a:lnTo>
                      <a:pt x="1924" y="1218"/>
                    </a:lnTo>
                    <a:lnTo>
                      <a:pt x="2022" y="1120"/>
                    </a:lnTo>
                    <a:lnTo>
                      <a:pt x="2143" y="1072"/>
                    </a:lnTo>
                    <a:lnTo>
                      <a:pt x="2265" y="1023"/>
                    </a:lnTo>
                    <a:lnTo>
                      <a:pt x="2411" y="999"/>
                    </a:lnTo>
                    <a:lnTo>
                      <a:pt x="2411" y="999"/>
                    </a:lnTo>
                    <a:lnTo>
                      <a:pt x="2557" y="1023"/>
                    </a:lnTo>
                    <a:lnTo>
                      <a:pt x="2679" y="1072"/>
                    </a:lnTo>
                    <a:lnTo>
                      <a:pt x="2801" y="1120"/>
                    </a:lnTo>
                    <a:lnTo>
                      <a:pt x="2898" y="1218"/>
                    </a:lnTo>
                    <a:lnTo>
                      <a:pt x="2996" y="1315"/>
                    </a:lnTo>
                    <a:lnTo>
                      <a:pt x="3069" y="1437"/>
                    </a:lnTo>
                    <a:lnTo>
                      <a:pt x="3093" y="1559"/>
                    </a:lnTo>
                    <a:lnTo>
                      <a:pt x="3118" y="1705"/>
                    </a:lnTo>
                    <a:lnTo>
                      <a:pt x="3118" y="1705"/>
                    </a:lnTo>
                    <a:lnTo>
                      <a:pt x="3093" y="1851"/>
                    </a:lnTo>
                    <a:lnTo>
                      <a:pt x="3069" y="1973"/>
                    </a:lnTo>
                    <a:lnTo>
                      <a:pt x="2996" y="2095"/>
                    </a:lnTo>
                    <a:lnTo>
                      <a:pt x="2898" y="2216"/>
                    </a:lnTo>
                    <a:lnTo>
                      <a:pt x="2801" y="2290"/>
                    </a:lnTo>
                    <a:lnTo>
                      <a:pt x="2679" y="2363"/>
                    </a:lnTo>
                    <a:lnTo>
                      <a:pt x="2557" y="2387"/>
                    </a:lnTo>
                    <a:lnTo>
                      <a:pt x="2411" y="2411"/>
                    </a:lnTo>
                    <a:lnTo>
                      <a:pt x="2411" y="241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" name="Shape 383"/>
              <p:cNvSpPr/>
              <p:nvPr/>
            </p:nvSpPr>
            <p:spPr>
              <a:xfrm>
                <a:off x="6078025" y="2330200"/>
                <a:ext cx="306300" cy="387275"/>
              </a:xfrm>
              <a:custGeom>
                <a:avLst/>
                <a:gdLst/>
                <a:ahLst/>
                <a:cxnLst/>
                <a:rect l="0" t="0" r="0" b="0"/>
                <a:pathLst>
                  <a:path w="12252" h="15491" fill="none" extrusionOk="0">
                    <a:moveTo>
                      <a:pt x="1" y="13396"/>
                    </a:moveTo>
                    <a:lnTo>
                      <a:pt x="1511" y="13396"/>
                    </a:lnTo>
                    <a:lnTo>
                      <a:pt x="1511" y="13396"/>
                    </a:lnTo>
                    <a:lnTo>
                      <a:pt x="1998" y="13639"/>
                    </a:lnTo>
                    <a:lnTo>
                      <a:pt x="2680" y="13932"/>
                    </a:lnTo>
                    <a:lnTo>
                      <a:pt x="3556" y="14273"/>
                    </a:lnTo>
                    <a:lnTo>
                      <a:pt x="4531" y="14638"/>
                    </a:lnTo>
                    <a:lnTo>
                      <a:pt x="5578" y="14955"/>
                    </a:lnTo>
                    <a:lnTo>
                      <a:pt x="6114" y="15101"/>
                    </a:lnTo>
                    <a:lnTo>
                      <a:pt x="6650" y="15222"/>
                    </a:lnTo>
                    <a:lnTo>
                      <a:pt x="7161" y="15344"/>
                    </a:lnTo>
                    <a:lnTo>
                      <a:pt x="7672" y="15417"/>
                    </a:lnTo>
                    <a:lnTo>
                      <a:pt x="8135" y="15466"/>
                    </a:lnTo>
                    <a:lnTo>
                      <a:pt x="8598" y="15490"/>
                    </a:lnTo>
                    <a:lnTo>
                      <a:pt x="8598" y="15490"/>
                    </a:lnTo>
                    <a:lnTo>
                      <a:pt x="9377" y="15490"/>
                    </a:lnTo>
                    <a:lnTo>
                      <a:pt x="9791" y="15466"/>
                    </a:lnTo>
                    <a:lnTo>
                      <a:pt x="10181" y="15417"/>
                    </a:lnTo>
                    <a:lnTo>
                      <a:pt x="10522" y="15320"/>
                    </a:lnTo>
                    <a:lnTo>
                      <a:pt x="10692" y="15271"/>
                    </a:lnTo>
                    <a:lnTo>
                      <a:pt x="10814" y="15222"/>
                    </a:lnTo>
                    <a:lnTo>
                      <a:pt x="10936" y="15149"/>
                    </a:lnTo>
                    <a:lnTo>
                      <a:pt x="11033" y="15052"/>
                    </a:lnTo>
                    <a:lnTo>
                      <a:pt x="11082" y="14955"/>
                    </a:lnTo>
                    <a:lnTo>
                      <a:pt x="11131" y="14833"/>
                    </a:lnTo>
                    <a:lnTo>
                      <a:pt x="11204" y="14126"/>
                    </a:lnTo>
                    <a:lnTo>
                      <a:pt x="11204" y="14126"/>
                    </a:lnTo>
                    <a:lnTo>
                      <a:pt x="11180" y="13956"/>
                    </a:lnTo>
                    <a:lnTo>
                      <a:pt x="11131" y="13810"/>
                    </a:lnTo>
                    <a:lnTo>
                      <a:pt x="11033" y="13664"/>
                    </a:lnTo>
                    <a:lnTo>
                      <a:pt x="10887" y="13542"/>
                    </a:lnTo>
                    <a:lnTo>
                      <a:pt x="10887" y="13542"/>
                    </a:lnTo>
                    <a:lnTo>
                      <a:pt x="11009" y="13518"/>
                    </a:lnTo>
                    <a:lnTo>
                      <a:pt x="11131" y="13469"/>
                    </a:lnTo>
                    <a:lnTo>
                      <a:pt x="11253" y="13420"/>
                    </a:lnTo>
                    <a:lnTo>
                      <a:pt x="11350" y="13323"/>
                    </a:lnTo>
                    <a:lnTo>
                      <a:pt x="11423" y="13225"/>
                    </a:lnTo>
                    <a:lnTo>
                      <a:pt x="11496" y="13104"/>
                    </a:lnTo>
                    <a:lnTo>
                      <a:pt x="11545" y="12957"/>
                    </a:lnTo>
                    <a:lnTo>
                      <a:pt x="11569" y="12836"/>
                    </a:lnTo>
                    <a:lnTo>
                      <a:pt x="11642" y="11959"/>
                    </a:lnTo>
                    <a:lnTo>
                      <a:pt x="11642" y="11959"/>
                    </a:lnTo>
                    <a:lnTo>
                      <a:pt x="11642" y="11837"/>
                    </a:lnTo>
                    <a:lnTo>
                      <a:pt x="11642" y="11740"/>
                    </a:lnTo>
                    <a:lnTo>
                      <a:pt x="11618" y="11618"/>
                    </a:lnTo>
                    <a:lnTo>
                      <a:pt x="11569" y="11521"/>
                    </a:lnTo>
                    <a:lnTo>
                      <a:pt x="11447" y="11350"/>
                    </a:lnTo>
                    <a:lnTo>
                      <a:pt x="11374" y="11277"/>
                    </a:lnTo>
                    <a:lnTo>
                      <a:pt x="11301" y="11204"/>
                    </a:lnTo>
                    <a:lnTo>
                      <a:pt x="11301" y="11204"/>
                    </a:lnTo>
                    <a:lnTo>
                      <a:pt x="11423" y="11180"/>
                    </a:lnTo>
                    <a:lnTo>
                      <a:pt x="11521" y="11131"/>
                    </a:lnTo>
                    <a:lnTo>
                      <a:pt x="11618" y="11058"/>
                    </a:lnTo>
                    <a:lnTo>
                      <a:pt x="11715" y="10960"/>
                    </a:lnTo>
                    <a:lnTo>
                      <a:pt x="11788" y="10863"/>
                    </a:lnTo>
                    <a:lnTo>
                      <a:pt x="11837" y="10766"/>
                    </a:lnTo>
                    <a:lnTo>
                      <a:pt x="11886" y="10644"/>
                    </a:lnTo>
                    <a:lnTo>
                      <a:pt x="11910" y="10498"/>
                    </a:lnTo>
                    <a:lnTo>
                      <a:pt x="11983" y="9645"/>
                    </a:lnTo>
                    <a:lnTo>
                      <a:pt x="11983" y="9645"/>
                    </a:lnTo>
                    <a:lnTo>
                      <a:pt x="11983" y="9523"/>
                    </a:lnTo>
                    <a:lnTo>
                      <a:pt x="11983" y="9402"/>
                    </a:lnTo>
                    <a:lnTo>
                      <a:pt x="11959" y="9280"/>
                    </a:lnTo>
                    <a:lnTo>
                      <a:pt x="11910" y="9182"/>
                    </a:lnTo>
                    <a:lnTo>
                      <a:pt x="11861" y="9085"/>
                    </a:lnTo>
                    <a:lnTo>
                      <a:pt x="11788" y="9012"/>
                    </a:lnTo>
                    <a:lnTo>
                      <a:pt x="11715" y="8939"/>
                    </a:lnTo>
                    <a:lnTo>
                      <a:pt x="11618" y="8866"/>
                    </a:lnTo>
                    <a:lnTo>
                      <a:pt x="11618" y="8866"/>
                    </a:lnTo>
                    <a:lnTo>
                      <a:pt x="11715" y="8841"/>
                    </a:lnTo>
                    <a:lnTo>
                      <a:pt x="11813" y="8768"/>
                    </a:lnTo>
                    <a:lnTo>
                      <a:pt x="11910" y="8695"/>
                    </a:lnTo>
                    <a:lnTo>
                      <a:pt x="11983" y="8622"/>
                    </a:lnTo>
                    <a:lnTo>
                      <a:pt x="12056" y="8525"/>
                    </a:lnTo>
                    <a:lnTo>
                      <a:pt x="12105" y="8427"/>
                    </a:lnTo>
                    <a:lnTo>
                      <a:pt x="12129" y="8306"/>
                    </a:lnTo>
                    <a:lnTo>
                      <a:pt x="12154" y="8184"/>
                    </a:lnTo>
                    <a:lnTo>
                      <a:pt x="12251" y="7307"/>
                    </a:lnTo>
                    <a:lnTo>
                      <a:pt x="12251" y="7307"/>
                    </a:lnTo>
                    <a:lnTo>
                      <a:pt x="12227" y="7185"/>
                    </a:lnTo>
                    <a:lnTo>
                      <a:pt x="12202" y="7064"/>
                    </a:lnTo>
                    <a:lnTo>
                      <a:pt x="12154" y="6966"/>
                    </a:lnTo>
                    <a:lnTo>
                      <a:pt x="12105" y="6869"/>
                    </a:lnTo>
                    <a:lnTo>
                      <a:pt x="12032" y="6771"/>
                    </a:lnTo>
                    <a:lnTo>
                      <a:pt x="11935" y="6698"/>
                    </a:lnTo>
                    <a:lnTo>
                      <a:pt x="11715" y="6552"/>
                    </a:lnTo>
                    <a:lnTo>
                      <a:pt x="11472" y="6430"/>
                    </a:lnTo>
                    <a:lnTo>
                      <a:pt x="11180" y="6333"/>
                    </a:lnTo>
                    <a:lnTo>
                      <a:pt x="10863" y="6260"/>
                    </a:lnTo>
                    <a:lnTo>
                      <a:pt x="10546" y="6211"/>
                    </a:lnTo>
                    <a:lnTo>
                      <a:pt x="10546" y="6211"/>
                    </a:lnTo>
                    <a:lnTo>
                      <a:pt x="9864" y="6114"/>
                    </a:lnTo>
                    <a:lnTo>
                      <a:pt x="8817" y="6016"/>
                    </a:lnTo>
                    <a:lnTo>
                      <a:pt x="7575" y="5943"/>
                    </a:lnTo>
                    <a:lnTo>
                      <a:pt x="6309" y="5870"/>
                    </a:lnTo>
                    <a:lnTo>
                      <a:pt x="6309" y="5870"/>
                    </a:lnTo>
                    <a:lnTo>
                      <a:pt x="6479" y="5578"/>
                    </a:lnTo>
                    <a:lnTo>
                      <a:pt x="6625" y="5237"/>
                    </a:lnTo>
                    <a:lnTo>
                      <a:pt x="6771" y="4872"/>
                    </a:lnTo>
                    <a:lnTo>
                      <a:pt x="6869" y="4482"/>
                    </a:lnTo>
                    <a:lnTo>
                      <a:pt x="6966" y="4092"/>
                    </a:lnTo>
                    <a:lnTo>
                      <a:pt x="7064" y="3678"/>
                    </a:lnTo>
                    <a:lnTo>
                      <a:pt x="7161" y="2875"/>
                    </a:lnTo>
                    <a:lnTo>
                      <a:pt x="7234" y="2144"/>
                    </a:lnTo>
                    <a:lnTo>
                      <a:pt x="7283" y="1535"/>
                    </a:lnTo>
                    <a:lnTo>
                      <a:pt x="7283" y="975"/>
                    </a:lnTo>
                    <a:lnTo>
                      <a:pt x="7283" y="975"/>
                    </a:lnTo>
                    <a:lnTo>
                      <a:pt x="7283" y="804"/>
                    </a:lnTo>
                    <a:lnTo>
                      <a:pt x="7210" y="609"/>
                    </a:lnTo>
                    <a:lnTo>
                      <a:pt x="7137" y="463"/>
                    </a:lnTo>
                    <a:lnTo>
                      <a:pt x="7015" y="317"/>
                    </a:lnTo>
                    <a:lnTo>
                      <a:pt x="6869" y="171"/>
                    </a:lnTo>
                    <a:lnTo>
                      <a:pt x="6698" y="98"/>
                    </a:lnTo>
                    <a:lnTo>
                      <a:pt x="6503" y="25"/>
                    </a:lnTo>
                    <a:lnTo>
                      <a:pt x="6309" y="1"/>
                    </a:lnTo>
                    <a:lnTo>
                      <a:pt x="6309" y="1"/>
                    </a:lnTo>
                    <a:lnTo>
                      <a:pt x="5943" y="25"/>
                    </a:lnTo>
                    <a:lnTo>
                      <a:pt x="5700" y="74"/>
                    </a:lnTo>
                    <a:lnTo>
                      <a:pt x="5505" y="147"/>
                    </a:lnTo>
                    <a:lnTo>
                      <a:pt x="5359" y="220"/>
                    </a:lnTo>
                    <a:lnTo>
                      <a:pt x="5359" y="220"/>
                    </a:lnTo>
                    <a:lnTo>
                      <a:pt x="4969" y="1462"/>
                    </a:lnTo>
                    <a:lnTo>
                      <a:pt x="4774" y="2022"/>
                    </a:lnTo>
                    <a:lnTo>
                      <a:pt x="4579" y="2534"/>
                    </a:lnTo>
                    <a:lnTo>
                      <a:pt x="4385" y="2996"/>
                    </a:lnTo>
                    <a:lnTo>
                      <a:pt x="4190" y="3386"/>
                    </a:lnTo>
                    <a:lnTo>
                      <a:pt x="4019" y="3678"/>
                    </a:lnTo>
                    <a:lnTo>
                      <a:pt x="3873" y="3922"/>
                    </a:lnTo>
                    <a:lnTo>
                      <a:pt x="3873" y="3922"/>
                    </a:lnTo>
                    <a:lnTo>
                      <a:pt x="3654" y="4141"/>
                    </a:lnTo>
                    <a:lnTo>
                      <a:pt x="3313" y="4482"/>
                    </a:lnTo>
                    <a:lnTo>
                      <a:pt x="2509" y="5237"/>
                    </a:lnTo>
                    <a:lnTo>
                      <a:pt x="1438" y="6211"/>
                    </a:lnTo>
                    <a:lnTo>
                      <a:pt x="1" y="6211"/>
                    </a:lnTo>
                  </a:path>
                </a:pathLst>
              </a:custGeom>
              <a:noFill/>
              <a:ln w="19050" cap="rnd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433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CasellaDiTesto 5"/>
          <p:cNvSpPr txBox="1"/>
          <p:nvPr/>
        </p:nvSpPr>
        <p:spPr>
          <a:xfrm>
            <a:off x="677334" y="143364"/>
            <a:ext cx="2712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The team</a:t>
            </a:r>
            <a:endParaRPr lang="it-IT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7" name="Immagine 6" descr="her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27" y="1282941"/>
            <a:ext cx="863999" cy="934929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CasellaDiTesto 8"/>
          <p:cNvSpPr txBox="1"/>
          <p:nvPr/>
        </p:nvSpPr>
        <p:spPr>
          <a:xfrm>
            <a:off x="2536836" y="1282941"/>
            <a:ext cx="2707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latin typeface="Century Gothic"/>
                <a:cs typeface="Century Gothic"/>
              </a:rPr>
              <a:t>Herm </a:t>
            </a:r>
            <a:r>
              <a:rPr lang="en-GB" sz="1600" dirty="0" err="1" smtClean="0">
                <a:latin typeface="Century Gothic"/>
                <a:cs typeface="Century Gothic"/>
              </a:rPr>
              <a:t>Lecluse</a:t>
            </a:r>
            <a:r>
              <a:rPr lang="en-GB" sz="1600" dirty="0" smtClean="0">
                <a:latin typeface="Century Gothic"/>
                <a:cs typeface="Century Gothic"/>
              </a:rPr>
              <a:t> </a:t>
            </a:r>
          </a:p>
          <a:p>
            <a:r>
              <a:rPr lang="en-GB" sz="1600" dirty="0" smtClean="0">
                <a:latin typeface="Century Gothic"/>
                <a:cs typeface="Century Gothic"/>
                <a:hlinkClick r:id="rId3"/>
              </a:rPr>
              <a:t>Herm.lecluse@gmail.com</a:t>
            </a:r>
            <a:endParaRPr lang="en-GB" sz="1600" dirty="0" smtClean="0">
              <a:latin typeface="Century Gothic"/>
              <a:cs typeface="Century Gothic"/>
            </a:endParaRPr>
          </a:p>
          <a:p>
            <a:r>
              <a:rPr lang="en-GB" sz="1600" dirty="0" smtClean="0">
                <a:latin typeface="Century Gothic"/>
                <a:cs typeface="Century Gothic"/>
              </a:rPr>
              <a:t>Software engineering </a:t>
            </a:r>
            <a:endParaRPr lang="en-GB" sz="1600" dirty="0">
              <a:latin typeface="Century Gothic"/>
              <a:cs typeface="Century Gothic"/>
            </a:endParaRPr>
          </a:p>
        </p:txBody>
      </p:sp>
      <p:pic>
        <p:nvPicPr>
          <p:cNvPr id="12" name="Immagine 11" descr="sim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43" y="5708216"/>
            <a:ext cx="865583" cy="905843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2536836" y="5708216"/>
            <a:ext cx="30563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latin typeface="Century Gothic"/>
                <a:cs typeface="Century Gothic"/>
              </a:rPr>
              <a:t>Simone </a:t>
            </a:r>
            <a:r>
              <a:rPr lang="en-GB" sz="1600" dirty="0" err="1" smtClean="0">
                <a:latin typeface="Century Gothic"/>
                <a:cs typeface="Century Gothic"/>
              </a:rPr>
              <a:t>Francesconi</a:t>
            </a:r>
            <a:endParaRPr lang="en-GB" sz="1600" dirty="0" smtClean="0">
              <a:latin typeface="Century Gothic"/>
              <a:cs typeface="Century Gothic"/>
            </a:endParaRPr>
          </a:p>
          <a:p>
            <a:r>
              <a:rPr lang="en-GB" sz="1600" dirty="0" smtClean="0">
                <a:latin typeface="Century Gothic"/>
                <a:cs typeface="Century Gothic"/>
                <a:hlinkClick r:id="rId5"/>
              </a:rPr>
              <a:t>smn.francesconi@gmail.com</a:t>
            </a:r>
            <a:r>
              <a:rPr lang="en-GB" sz="1600" dirty="0" smtClean="0">
                <a:latin typeface="Century Gothic"/>
                <a:cs typeface="Century Gothic"/>
              </a:rPr>
              <a:t> </a:t>
            </a:r>
          </a:p>
          <a:p>
            <a:r>
              <a:rPr lang="en-GB" sz="1600" dirty="0" smtClean="0">
                <a:latin typeface="Century Gothic"/>
                <a:cs typeface="Century Gothic"/>
              </a:rPr>
              <a:t>Business management</a:t>
            </a:r>
            <a:endParaRPr lang="en-GB" sz="1600" dirty="0">
              <a:latin typeface="Century Gothic"/>
              <a:cs typeface="Century Gothic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2536836" y="3480717"/>
            <a:ext cx="2680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>
                <a:latin typeface="Century Gothic"/>
                <a:cs typeface="Century Gothic"/>
              </a:rPr>
              <a:t>Loek</a:t>
            </a:r>
            <a:r>
              <a:rPr lang="en-GB" sz="1600" dirty="0" smtClean="0">
                <a:latin typeface="Century Gothic"/>
                <a:cs typeface="Century Gothic"/>
              </a:rPr>
              <a:t> </a:t>
            </a:r>
            <a:r>
              <a:rPr lang="en-GB" sz="1600" dirty="0" err="1" smtClean="0">
                <a:latin typeface="Century Gothic"/>
                <a:cs typeface="Century Gothic"/>
              </a:rPr>
              <a:t>Ehren</a:t>
            </a:r>
            <a:endParaRPr lang="en-GB" sz="1600" dirty="0" smtClean="0">
              <a:latin typeface="Century Gothic"/>
              <a:cs typeface="Century Gothic"/>
            </a:endParaRPr>
          </a:p>
          <a:p>
            <a:r>
              <a:rPr lang="en-GB" sz="1600" dirty="0" smtClean="0">
                <a:latin typeface="Century Gothic"/>
                <a:cs typeface="Century Gothic"/>
                <a:hlinkClick r:id="rId6"/>
              </a:rPr>
              <a:t>loek-ehren@hotmail.com</a:t>
            </a:r>
            <a:r>
              <a:rPr lang="en-GB" sz="1600" dirty="0" smtClean="0">
                <a:latin typeface="Century Gothic"/>
                <a:cs typeface="Century Gothic"/>
              </a:rPr>
              <a:t> </a:t>
            </a:r>
          </a:p>
          <a:p>
            <a:r>
              <a:rPr lang="en-GB" sz="1600" dirty="0" smtClean="0">
                <a:latin typeface="Century Gothic"/>
                <a:cs typeface="Century Gothic"/>
              </a:rPr>
              <a:t>Software engineering</a:t>
            </a:r>
            <a:endParaRPr lang="en-GB" sz="1600" dirty="0">
              <a:latin typeface="Century Gothic"/>
              <a:cs typeface="Century Gothic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2536836" y="4551105"/>
            <a:ext cx="3063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latin typeface="Century Gothic"/>
                <a:cs typeface="Century Gothic"/>
              </a:rPr>
              <a:t>Mike Schatorjé</a:t>
            </a:r>
          </a:p>
          <a:p>
            <a:r>
              <a:rPr lang="en-GB" sz="1600" dirty="0" smtClean="0">
                <a:latin typeface="Century Gothic"/>
                <a:cs typeface="Century Gothic"/>
                <a:hlinkClick r:id="rId7"/>
              </a:rPr>
              <a:t>Mike.schatorje@hotmail.com</a:t>
            </a:r>
            <a:r>
              <a:rPr lang="en-GB" sz="1600" dirty="0" smtClean="0">
                <a:latin typeface="Century Gothic"/>
                <a:cs typeface="Century Gothic"/>
              </a:rPr>
              <a:t> </a:t>
            </a:r>
          </a:p>
          <a:p>
            <a:r>
              <a:rPr lang="en-GB" sz="1600" dirty="0" smtClean="0">
                <a:latin typeface="Century Gothic"/>
                <a:cs typeface="Century Gothic"/>
              </a:rPr>
              <a:t>Business Informatics</a:t>
            </a:r>
            <a:endParaRPr lang="en-GB" sz="1600" dirty="0">
              <a:latin typeface="Century Gothic"/>
              <a:cs typeface="Century Gothic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2536836" y="2377408"/>
            <a:ext cx="2703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latin typeface="Century Gothic"/>
                <a:cs typeface="Century Gothic"/>
              </a:rPr>
              <a:t>Rick van </a:t>
            </a:r>
            <a:r>
              <a:rPr lang="en-GB" sz="1600" dirty="0" err="1" smtClean="0">
                <a:latin typeface="Century Gothic"/>
                <a:cs typeface="Century Gothic"/>
              </a:rPr>
              <a:t>Osch</a:t>
            </a:r>
            <a:endParaRPr lang="en-GB" sz="1600" dirty="0" smtClean="0">
              <a:latin typeface="Century Gothic"/>
              <a:cs typeface="Century Gothic"/>
            </a:endParaRPr>
          </a:p>
          <a:p>
            <a:r>
              <a:rPr lang="en-GB" sz="1600" dirty="0" smtClean="0">
                <a:latin typeface="Century Gothic"/>
                <a:cs typeface="Century Gothic"/>
                <a:hlinkClick r:id="rId8"/>
              </a:rPr>
              <a:t>rickjlvanosch@gmail.com</a:t>
            </a:r>
            <a:endParaRPr lang="en-GB" sz="1600" dirty="0" smtClean="0">
              <a:latin typeface="Century Gothic"/>
              <a:cs typeface="Century Gothic"/>
            </a:endParaRPr>
          </a:p>
          <a:p>
            <a:r>
              <a:rPr lang="en-GB" sz="1600" dirty="0" smtClean="0">
                <a:latin typeface="Century Gothic"/>
                <a:cs typeface="Century Gothic"/>
              </a:rPr>
              <a:t>Software engineering</a:t>
            </a:r>
            <a:endParaRPr lang="en-GB" sz="1600" dirty="0">
              <a:latin typeface="Century Gothic"/>
              <a:cs typeface="Century Gothic"/>
            </a:endParaRPr>
          </a:p>
        </p:txBody>
      </p:sp>
      <p:grpSp>
        <p:nvGrpSpPr>
          <p:cNvPr id="19" name="Gruppo 18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7" name="Immagine 16" descr="iot_logo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8" name="CasellaDiTesto 17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20" name="Segnaposto data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8A0C7-C988-684B-BEB0-DED74DFC316D}" type="datetime1">
              <a:rPr lang="en-US" smtClean="0"/>
              <a:t>05/06/17</a:t>
            </a:fld>
            <a:endParaRPr lang="it-IT" dirty="0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3</a:t>
            </a:fld>
            <a:endParaRPr lang="it-IT"/>
          </a:p>
        </p:txBody>
      </p:sp>
      <p:pic>
        <p:nvPicPr>
          <p:cNvPr id="22" name="Immagine 21" descr="rick.jp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72" y="2377408"/>
            <a:ext cx="865470" cy="92525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Immagine 22" descr="8881212.jpg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43" y="3480717"/>
            <a:ext cx="863999" cy="93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Immagine 1" descr="Screen Shot 2017-06-05 at 21.35.21.png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43" y="4551105"/>
            <a:ext cx="862199" cy="936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17021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o 14"/>
          <p:cNvGrpSpPr/>
          <p:nvPr/>
        </p:nvGrpSpPr>
        <p:grpSpPr>
          <a:xfrm>
            <a:off x="0" y="0"/>
            <a:ext cx="9144002" cy="6858000"/>
            <a:chOff x="-1" y="0"/>
            <a:chExt cx="9144002" cy="6858000"/>
          </a:xfrm>
        </p:grpSpPr>
        <p:sp>
          <p:nvSpPr>
            <p:cNvPr id="6" name="Rettangolo 5"/>
            <p:cNvSpPr/>
            <p:nvPr/>
          </p:nvSpPr>
          <p:spPr>
            <a:xfrm>
              <a:off x="-1" y="0"/>
              <a:ext cx="9144001" cy="6858000"/>
            </a:xfrm>
            <a:prstGeom prst="rect">
              <a:avLst/>
            </a:prstGeom>
            <a:solidFill>
              <a:srgbClr val="604A7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800" dirty="0" smtClean="0">
                  <a:solidFill>
                    <a:schemeClr val="bg1"/>
                  </a:solidFill>
                  <a:latin typeface="Century Gothic"/>
                  <a:cs typeface="Century Gothic"/>
                </a:rPr>
                <a:t>The Problem</a:t>
              </a:r>
              <a:endParaRPr lang="it-IT" sz="4800" dirty="0">
                <a:solidFill>
                  <a:schemeClr val="bg1"/>
                </a:solidFill>
                <a:latin typeface="Century Gothic"/>
                <a:cs typeface="Century Gothic"/>
              </a:endParaRPr>
            </a:p>
          </p:txBody>
        </p:sp>
        <p:cxnSp>
          <p:nvCxnSpPr>
            <p:cNvPr id="9" name="Connettore 1 8"/>
            <p:cNvCxnSpPr>
              <a:stCxn id="6" idx="1"/>
            </p:cNvCxnSpPr>
            <p:nvPr/>
          </p:nvCxnSpPr>
          <p:spPr>
            <a:xfrm>
              <a:off x="-1" y="3429000"/>
              <a:ext cx="2590800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/>
          </p:nvCxnSpPr>
          <p:spPr>
            <a:xfrm>
              <a:off x="6553200" y="3429000"/>
              <a:ext cx="2590801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425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o 22"/>
          <p:cNvGrpSpPr/>
          <p:nvPr/>
        </p:nvGrpSpPr>
        <p:grpSpPr>
          <a:xfrm>
            <a:off x="3488991" y="2236894"/>
            <a:ext cx="5538594" cy="3632006"/>
            <a:chOff x="118534" y="1583267"/>
            <a:chExt cx="8909050" cy="4773083"/>
          </a:xfrm>
        </p:grpSpPr>
        <p:pic>
          <p:nvPicPr>
            <p:cNvPr id="24" name="Immagine 23" descr="IMG_2706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34" y="1737866"/>
              <a:ext cx="3014600" cy="4019467"/>
            </a:xfrm>
            <a:prstGeom prst="rect">
              <a:avLst/>
            </a:prstGeom>
          </p:spPr>
        </p:pic>
        <p:pic>
          <p:nvPicPr>
            <p:cNvPr id="25" name="Immagine 24" descr="IMG_306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0793" y="1583267"/>
              <a:ext cx="3200097" cy="2556933"/>
            </a:xfrm>
            <a:prstGeom prst="rect">
              <a:avLst/>
            </a:prstGeom>
          </p:spPr>
        </p:pic>
        <p:pic>
          <p:nvPicPr>
            <p:cNvPr id="26" name="Immagine 25" descr="IMG_2715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1556" y="4140200"/>
              <a:ext cx="2954867" cy="2216150"/>
            </a:xfrm>
            <a:prstGeom prst="rect">
              <a:avLst/>
            </a:prstGeom>
          </p:spPr>
        </p:pic>
        <p:pic>
          <p:nvPicPr>
            <p:cNvPr id="27" name="Immagine 26" descr="IMG_2708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533" y="1583267"/>
              <a:ext cx="3448051" cy="4597400"/>
            </a:xfrm>
            <a:prstGeom prst="rect">
              <a:avLst/>
            </a:prstGeom>
          </p:spPr>
        </p:pic>
      </p:grpSp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6" name="Gruppo 5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7" name="Immagine 6" descr="iot_logo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8" name="CasellaDiTesto 7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3775D-82B7-004B-8A42-73429254AE45}" type="datetime1">
              <a:rPr lang="en-US" smtClean="0"/>
              <a:t>06/06/17</a:t>
            </a:fld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5</a:t>
            </a:fld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677334" y="143364"/>
            <a:ext cx="35928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The </a:t>
            </a:r>
            <a:r>
              <a:rPr lang="it-IT" sz="4400" b="1" dirty="0" err="1" smtClean="0">
                <a:solidFill>
                  <a:srgbClr val="660066"/>
                </a:solidFill>
                <a:latin typeface="Century Gothic"/>
                <a:cs typeface="Century Gothic"/>
              </a:rPr>
              <a:t>problem</a:t>
            </a:r>
            <a:endParaRPr lang="it-IT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16" name="Gruppo 15"/>
          <p:cNvGrpSpPr/>
          <p:nvPr/>
        </p:nvGrpSpPr>
        <p:grpSpPr>
          <a:xfrm>
            <a:off x="118534" y="1583267"/>
            <a:ext cx="8909050" cy="4773083"/>
            <a:chOff x="118534" y="1583267"/>
            <a:chExt cx="8909050" cy="4773083"/>
          </a:xfrm>
        </p:grpSpPr>
        <p:pic>
          <p:nvPicPr>
            <p:cNvPr id="12" name="Immagine 11" descr="IMG_2706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34" y="1737866"/>
              <a:ext cx="3014600" cy="4019467"/>
            </a:xfrm>
            <a:prstGeom prst="rect">
              <a:avLst/>
            </a:prstGeom>
          </p:spPr>
        </p:pic>
        <p:pic>
          <p:nvPicPr>
            <p:cNvPr id="13" name="Immagine 12" descr="IMG_306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0793" y="1583267"/>
              <a:ext cx="3200097" cy="2556933"/>
            </a:xfrm>
            <a:prstGeom prst="rect">
              <a:avLst/>
            </a:prstGeom>
          </p:spPr>
        </p:pic>
        <p:pic>
          <p:nvPicPr>
            <p:cNvPr id="14" name="Immagine 13" descr="IMG_2715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1556" y="4140200"/>
              <a:ext cx="2954867" cy="2216150"/>
            </a:xfrm>
            <a:prstGeom prst="rect">
              <a:avLst/>
            </a:prstGeom>
          </p:spPr>
        </p:pic>
        <p:pic>
          <p:nvPicPr>
            <p:cNvPr id="15" name="Immagine 14" descr="IMG_2708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533" y="1583267"/>
              <a:ext cx="3448051" cy="4597400"/>
            </a:xfrm>
            <a:prstGeom prst="rect">
              <a:avLst/>
            </a:prstGeom>
          </p:spPr>
        </p:pic>
      </p:grpSp>
      <p:sp>
        <p:nvSpPr>
          <p:cNvPr id="22" name="CasellaDiTesto 21"/>
          <p:cNvSpPr txBox="1"/>
          <p:nvPr/>
        </p:nvSpPr>
        <p:spPr>
          <a:xfrm>
            <a:off x="325512" y="2537395"/>
            <a:ext cx="328788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400" dirty="0" smtClean="0">
                <a:latin typeface="Century Gothic"/>
                <a:cs typeface="Century Gothic"/>
              </a:rPr>
              <a:t>Dirty </a:t>
            </a:r>
            <a:r>
              <a:rPr lang="en-GB" sz="2400" dirty="0" err="1" smtClean="0">
                <a:latin typeface="Century Gothic"/>
                <a:cs typeface="Century Gothic"/>
              </a:rPr>
              <a:t>enviroment</a:t>
            </a:r>
            <a:endParaRPr lang="en-GB" sz="2400" dirty="0" smtClean="0">
              <a:latin typeface="Century Gothic"/>
              <a:cs typeface="Century Gothic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400" dirty="0" smtClean="0">
                <a:latin typeface="Century Gothic"/>
                <a:cs typeface="Century Gothic"/>
              </a:rPr>
              <a:t>Waste of energy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400" dirty="0" smtClean="0">
                <a:latin typeface="Century Gothic"/>
                <a:cs typeface="Century Gothic"/>
              </a:rPr>
              <a:t>Waste of time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400" dirty="0" smtClean="0">
                <a:latin typeface="Century Gothic"/>
                <a:cs typeface="Century Gothic"/>
              </a:rPr>
              <a:t>Citizens’ behavior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93464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05/06/17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6</a:t>
            </a:fld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rgbClr val="604A7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Century Gothic"/>
                <a:cs typeface="Century Gothic"/>
              </a:rPr>
              <a:t>How </a:t>
            </a:r>
            <a:r>
              <a:rPr lang="en-GB" sz="4800" dirty="0" smtClean="0">
                <a:solidFill>
                  <a:schemeClr val="bg1"/>
                </a:solidFill>
                <a:latin typeface="Century Gothic"/>
                <a:cs typeface="Century Gothic"/>
              </a:rPr>
              <a:t>did we proceed </a:t>
            </a:r>
            <a:r>
              <a:rPr lang="en-GB" sz="4800" dirty="0" smtClean="0">
                <a:solidFill>
                  <a:schemeClr val="bg1"/>
                </a:solidFill>
                <a:latin typeface="Century Gothic"/>
                <a:cs typeface="Century Gothic"/>
              </a:rPr>
              <a:t>?</a:t>
            </a:r>
            <a:endParaRPr lang="en-GB" sz="48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cxnSp>
        <p:nvCxnSpPr>
          <p:cNvPr id="9" name="Connettore 1 8"/>
          <p:cNvCxnSpPr>
            <a:stCxn id="6" idx="1"/>
          </p:cNvCxnSpPr>
          <p:nvPr/>
        </p:nvCxnSpPr>
        <p:spPr>
          <a:xfrm>
            <a:off x="0" y="3429000"/>
            <a:ext cx="102188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8087449" y="3429000"/>
            <a:ext cx="10565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95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EB3C-3D41-BC42-A053-6E88627EADF7}" type="datetime1">
              <a:rPr lang="en-US" smtClean="0"/>
              <a:t>06/06/17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7</a:t>
            </a:fld>
            <a:endParaRPr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677334" y="143364"/>
            <a:ext cx="37503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Starting point</a:t>
            </a:r>
            <a:endParaRPr lang="it-IT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9" name="Gruppo 8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0" name="Immagine 9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1" name="CasellaDiTesto 10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2" name="CasellaDiTesto 1"/>
          <p:cNvSpPr txBox="1"/>
          <p:nvPr/>
        </p:nvSpPr>
        <p:spPr>
          <a:xfrm>
            <a:off x="254122" y="1678581"/>
            <a:ext cx="425474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 smtClean="0">
                <a:latin typeface="Century Gothic"/>
                <a:cs typeface="Century Gothic"/>
              </a:rPr>
              <a:t>Work group – brainstorming</a:t>
            </a:r>
          </a:p>
          <a:p>
            <a:pPr algn="ctr">
              <a:lnSpc>
                <a:spcPct val="150000"/>
              </a:lnSpc>
            </a:pPr>
            <a:endParaRPr lang="en-GB" sz="2400" dirty="0" smtClean="0">
              <a:latin typeface="Century Gothic"/>
              <a:cs typeface="Century Gothic"/>
            </a:endParaRPr>
          </a:p>
          <a:p>
            <a:pPr algn="ctr">
              <a:lnSpc>
                <a:spcPct val="150000"/>
              </a:lnSpc>
            </a:pPr>
            <a:r>
              <a:rPr lang="en-GB" sz="2400" dirty="0" smtClean="0">
                <a:latin typeface="Century Gothic"/>
                <a:cs typeface="Century Gothic"/>
              </a:rPr>
              <a:t>Research </a:t>
            </a:r>
            <a:r>
              <a:rPr lang="en-GB" sz="2400" dirty="0" smtClean="0">
                <a:latin typeface="Century Gothic"/>
                <a:cs typeface="Century Gothic"/>
              </a:rPr>
              <a:t>questions</a:t>
            </a:r>
          </a:p>
          <a:p>
            <a:endParaRPr lang="it-IT" sz="2400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628019" y="4296138"/>
            <a:ext cx="7887971" cy="1451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GB" sz="2000" dirty="0" smtClean="0">
                <a:latin typeface="Century Gothic"/>
                <a:cs typeface="Century Gothic"/>
              </a:rPr>
              <a:t>How to improve the underground garbage collection system?</a:t>
            </a:r>
          </a:p>
          <a:p>
            <a:pPr marL="742950" lvl="1" indent="-285750" algn="dist">
              <a:lnSpc>
                <a:spcPct val="150000"/>
              </a:lnSpc>
              <a:buFont typeface="Wingdings" charset="2"/>
              <a:buChar char="Ø"/>
            </a:pPr>
            <a:r>
              <a:rPr lang="en-GB" sz="2000" dirty="0" smtClean="0">
                <a:latin typeface="Century Gothic"/>
                <a:cs typeface="Century Gothic"/>
              </a:rPr>
              <a:t>Which </a:t>
            </a:r>
            <a:r>
              <a:rPr lang="en-GB" sz="2000" dirty="0" smtClean="0">
                <a:latin typeface="Century Gothic"/>
                <a:cs typeface="Century Gothic"/>
              </a:rPr>
              <a:t>technologies do we need?</a:t>
            </a:r>
          </a:p>
          <a:p>
            <a:pPr marL="742950" lvl="1" indent="-285750" algn="dist">
              <a:lnSpc>
                <a:spcPct val="150000"/>
              </a:lnSpc>
              <a:buFont typeface="Wingdings" charset="2"/>
              <a:buChar char="Ø"/>
            </a:pPr>
            <a:r>
              <a:rPr lang="en-GB" sz="2000" dirty="0" smtClean="0">
                <a:latin typeface="Century Gothic"/>
                <a:cs typeface="Century Gothic"/>
              </a:rPr>
              <a:t>What </a:t>
            </a:r>
            <a:r>
              <a:rPr lang="en-GB" sz="2000" dirty="0" smtClean="0">
                <a:latin typeface="Century Gothic"/>
                <a:cs typeface="Century Gothic"/>
              </a:rPr>
              <a:t>does the </a:t>
            </a:r>
            <a:r>
              <a:rPr lang="en-GB" sz="2000" dirty="0" smtClean="0">
                <a:latin typeface="Century Gothic"/>
                <a:cs typeface="Century Gothic"/>
              </a:rPr>
              <a:t>current system consist of?</a:t>
            </a:r>
            <a:endParaRPr lang="en-GB" sz="2000" dirty="0">
              <a:latin typeface="Century Gothic"/>
              <a:cs typeface="Century Gothic"/>
            </a:endParaRPr>
          </a:p>
        </p:txBody>
      </p:sp>
      <p:pic>
        <p:nvPicPr>
          <p:cNvPr id="16" name="Immagine 15" descr="brainstorming-900x6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922" y="1241543"/>
            <a:ext cx="3841044" cy="2560696"/>
          </a:xfrm>
          <a:prstGeom prst="rect">
            <a:avLst/>
          </a:prstGeom>
        </p:spPr>
      </p:pic>
      <p:sp>
        <p:nvSpPr>
          <p:cNvPr id="17" name="Freccia giù 16"/>
          <p:cNvSpPr/>
          <p:nvPr/>
        </p:nvSpPr>
        <p:spPr>
          <a:xfrm>
            <a:off x="2089541" y="3463572"/>
            <a:ext cx="355205" cy="67733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giù 20"/>
          <p:cNvSpPr/>
          <p:nvPr/>
        </p:nvSpPr>
        <p:spPr>
          <a:xfrm>
            <a:off x="2089541" y="2311762"/>
            <a:ext cx="355205" cy="67733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511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76F5-27EF-F54B-9374-505C95C8C07E}" type="datetime1">
              <a:rPr lang="en-US" smtClean="0"/>
              <a:t>05/06/17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8</a:t>
            </a:fld>
            <a:endParaRPr lang="it-IT" dirty="0"/>
          </a:p>
        </p:txBody>
      </p:sp>
      <p:grpSp>
        <p:nvGrpSpPr>
          <p:cNvPr id="8" name="Gruppo 7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9" name="Immagine 8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0" name="CasellaDiTesto 9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1" name="CasellaDiTesto 10"/>
          <p:cNvSpPr txBox="1"/>
          <p:nvPr/>
        </p:nvSpPr>
        <p:spPr>
          <a:xfrm>
            <a:off x="677334" y="143364"/>
            <a:ext cx="3254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In between</a:t>
            </a:r>
            <a:endParaRPr lang="it-IT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6077311" y="1349021"/>
            <a:ext cx="2858911" cy="2849475"/>
            <a:chOff x="6077311" y="1349021"/>
            <a:chExt cx="2858911" cy="2849475"/>
          </a:xfrm>
        </p:grpSpPr>
        <p:sp>
          <p:nvSpPr>
            <p:cNvPr id="12" name="CasellaDiTesto 11"/>
            <p:cNvSpPr txBox="1"/>
            <p:nvPr/>
          </p:nvSpPr>
          <p:spPr>
            <a:xfrm>
              <a:off x="6077311" y="1349021"/>
              <a:ext cx="28589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latin typeface="Century Gothic"/>
                  <a:cs typeface="Century Gothic"/>
                </a:rPr>
                <a:t>Familiarize with technologies</a:t>
              </a:r>
              <a:r>
                <a:rPr lang="it-IT" sz="2400" dirty="0" smtClean="0">
                  <a:latin typeface="Century Gothic"/>
                  <a:cs typeface="Century Gothic"/>
                </a:rPr>
                <a:t> </a:t>
              </a:r>
              <a:endParaRPr lang="it-IT" sz="2400" dirty="0">
                <a:latin typeface="Century Gothic"/>
                <a:cs typeface="Century Gothic"/>
              </a:endParaRPr>
            </a:p>
          </p:txBody>
        </p:sp>
        <p:sp>
          <p:nvSpPr>
            <p:cNvPr id="14" name="Freccia giù 13"/>
            <p:cNvSpPr/>
            <p:nvPr/>
          </p:nvSpPr>
          <p:spPr>
            <a:xfrm>
              <a:off x="7236130" y="2205417"/>
              <a:ext cx="355205" cy="677334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" name="CasellaDiTesto 1"/>
            <p:cNvSpPr txBox="1"/>
            <p:nvPr/>
          </p:nvSpPr>
          <p:spPr>
            <a:xfrm>
              <a:off x="6290489" y="2882751"/>
              <a:ext cx="2236510" cy="13157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GB" dirty="0" smtClean="0">
                  <a:latin typeface="Century Gothic"/>
                  <a:cs typeface="Century Gothic"/>
                </a:rPr>
                <a:t>Testing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GB" dirty="0" smtClean="0">
                  <a:latin typeface="Century Gothic"/>
                  <a:cs typeface="Century Gothic"/>
                </a:rPr>
                <a:t>Design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GB" dirty="0" smtClean="0">
                  <a:latin typeface="Century Gothic"/>
                  <a:cs typeface="Century Gothic"/>
                </a:rPr>
                <a:t>Implementation</a:t>
              </a:r>
              <a:endParaRPr lang="en-GB" dirty="0">
                <a:latin typeface="Century Gothic"/>
                <a:cs typeface="Century Gothic"/>
              </a:endParaRPr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135754" y="1236132"/>
            <a:ext cx="3568309" cy="3219186"/>
            <a:chOff x="135754" y="1236132"/>
            <a:chExt cx="3568309" cy="3219186"/>
          </a:xfrm>
        </p:grpSpPr>
        <p:sp>
          <p:nvSpPr>
            <p:cNvPr id="13" name="CasellaDiTesto 12"/>
            <p:cNvSpPr txBox="1"/>
            <p:nvPr/>
          </p:nvSpPr>
          <p:spPr>
            <a:xfrm>
              <a:off x="135754" y="1236132"/>
              <a:ext cx="28589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latin typeface="Century Gothic"/>
                  <a:cs typeface="Century Gothic"/>
                </a:rPr>
                <a:t>Analyse the current situation</a:t>
              </a:r>
              <a:endParaRPr lang="en-GB" sz="2400" dirty="0">
                <a:latin typeface="Century Gothic"/>
                <a:cs typeface="Century Gothic"/>
              </a:endParaRPr>
            </a:p>
          </p:txBody>
        </p:sp>
        <p:sp>
          <p:nvSpPr>
            <p:cNvPr id="15" name="Freccia giù 14"/>
            <p:cNvSpPr/>
            <p:nvPr/>
          </p:nvSpPr>
          <p:spPr>
            <a:xfrm>
              <a:off x="1596256" y="2067129"/>
              <a:ext cx="355205" cy="677334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CasellaDiTesto 15"/>
            <p:cNvSpPr txBox="1"/>
            <p:nvPr/>
          </p:nvSpPr>
          <p:spPr>
            <a:xfrm>
              <a:off x="384365" y="2724075"/>
              <a:ext cx="3319698" cy="1731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GB" dirty="0" smtClean="0">
                  <a:latin typeface="Century Gothic"/>
                  <a:cs typeface="Century Gothic"/>
                </a:rPr>
                <a:t>Interviews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GB" dirty="0" smtClean="0">
                  <a:latin typeface="Century Gothic"/>
                  <a:cs typeface="Century Gothic"/>
                </a:rPr>
                <a:t>Current process map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GB" dirty="0" smtClean="0">
                  <a:latin typeface="Century Gothic"/>
                  <a:cs typeface="Century Gothic"/>
                </a:rPr>
                <a:t>Map critical points detection</a:t>
              </a:r>
              <a:endParaRPr lang="en-GB" dirty="0">
                <a:latin typeface="Century Gothic"/>
                <a:cs typeface="Century Gothic"/>
              </a:endParaRPr>
            </a:p>
          </p:txBody>
        </p:sp>
      </p:grpSp>
      <p:sp>
        <p:nvSpPr>
          <p:cNvPr id="32" name="Shape 188"/>
          <p:cNvSpPr/>
          <p:nvPr/>
        </p:nvSpPr>
        <p:spPr>
          <a:xfrm>
            <a:off x="3319531" y="4105491"/>
            <a:ext cx="2499619" cy="2491739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-IT" dirty="0" err="1" smtClean="0">
                <a:latin typeface="Century Gothic"/>
                <a:ea typeface="Quattrocento Sans"/>
                <a:cs typeface="Century Gothic"/>
                <a:sym typeface="Quattrocento Sans"/>
              </a:rPr>
              <a:t>Efficiency</a:t>
            </a:r>
            <a:endParaRPr lang="en" sz="1800" dirty="0">
              <a:latin typeface="Century Gothic"/>
              <a:ea typeface="Quattrocento Sans"/>
              <a:cs typeface="Century Gothic"/>
              <a:sym typeface="Quattrocento Sans"/>
            </a:endParaRPr>
          </a:p>
        </p:txBody>
      </p:sp>
      <p:sp>
        <p:nvSpPr>
          <p:cNvPr id="33" name="Shape 189"/>
          <p:cNvSpPr/>
          <p:nvPr/>
        </p:nvSpPr>
        <p:spPr>
          <a:xfrm>
            <a:off x="1876030" y="4455319"/>
            <a:ext cx="1842885" cy="2022853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it-IT" sz="1200" dirty="0" smtClean="0">
                <a:latin typeface="Century Gothic"/>
                <a:ea typeface="Quattrocento Sans"/>
                <a:cs typeface="Century Gothic"/>
                <a:sym typeface="Quattrocento Sans"/>
              </a:rPr>
              <a:t>Organization</a:t>
            </a:r>
            <a:endParaRPr lang="en" sz="1200" dirty="0">
              <a:latin typeface="Century Gothic"/>
              <a:ea typeface="Quattrocento Sans"/>
              <a:cs typeface="Century Gothic"/>
              <a:sym typeface="Quattrocento Sans"/>
            </a:endParaRPr>
          </a:p>
        </p:txBody>
      </p:sp>
      <p:sp>
        <p:nvSpPr>
          <p:cNvPr id="34" name="Shape 190"/>
          <p:cNvSpPr/>
          <p:nvPr/>
        </p:nvSpPr>
        <p:spPr>
          <a:xfrm>
            <a:off x="5465106" y="4455319"/>
            <a:ext cx="1843711" cy="2022854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it-IT" sz="1400" dirty="0" smtClean="0">
                <a:latin typeface="Century Gothic"/>
                <a:ea typeface="Quattrocento Sans"/>
                <a:cs typeface="Century Gothic"/>
                <a:sym typeface="Quattrocento Sans"/>
              </a:rPr>
              <a:t>Technology</a:t>
            </a:r>
            <a:endParaRPr lang="en" sz="1400" dirty="0">
              <a:latin typeface="Century Gothic"/>
              <a:ea typeface="Quattrocento Sans"/>
              <a:cs typeface="Century Gothic"/>
              <a:sym typeface="Quattrocento Sans"/>
            </a:endParaRPr>
          </a:p>
        </p:txBody>
      </p:sp>
      <p:grpSp>
        <p:nvGrpSpPr>
          <p:cNvPr id="47" name="Gruppo 46"/>
          <p:cNvGrpSpPr/>
          <p:nvPr/>
        </p:nvGrpSpPr>
        <p:grpSpPr>
          <a:xfrm>
            <a:off x="2501708" y="4761271"/>
            <a:ext cx="573550" cy="601360"/>
            <a:chOff x="2487820" y="4848689"/>
            <a:chExt cx="573550" cy="601360"/>
          </a:xfrm>
        </p:grpSpPr>
        <p:sp>
          <p:nvSpPr>
            <p:cNvPr id="35" name="Shape 510"/>
            <p:cNvSpPr/>
            <p:nvPr/>
          </p:nvSpPr>
          <p:spPr>
            <a:xfrm>
              <a:off x="2487820" y="4922219"/>
              <a:ext cx="505756" cy="505757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511"/>
            <p:cNvSpPr/>
            <p:nvPr/>
          </p:nvSpPr>
          <p:spPr>
            <a:xfrm>
              <a:off x="2553165" y="4987599"/>
              <a:ext cx="375032" cy="375032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512"/>
            <p:cNvSpPr/>
            <p:nvPr/>
          </p:nvSpPr>
          <p:spPr>
            <a:xfrm>
              <a:off x="2683890" y="5118323"/>
              <a:ext cx="113583" cy="113583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513"/>
            <p:cNvSpPr/>
            <p:nvPr/>
          </p:nvSpPr>
          <p:spPr>
            <a:xfrm>
              <a:off x="2618544" y="5052944"/>
              <a:ext cx="244307" cy="244308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514"/>
            <p:cNvSpPr/>
            <p:nvPr/>
          </p:nvSpPr>
          <p:spPr>
            <a:xfrm>
              <a:off x="2501708" y="5355217"/>
              <a:ext cx="100534" cy="94832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515"/>
            <p:cNvSpPr/>
            <p:nvPr/>
          </p:nvSpPr>
          <p:spPr>
            <a:xfrm>
              <a:off x="2879959" y="5355217"/>
              <a:ext cx="99729" cy="94832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516"/>
            <p:cNvSpPr/>
            <p:nvPr/>
          </p:nvSpPr>
          <p:spPr>
            <a:xfrm>
              <a:off x="2724747" y="4848689"/>
              <a:ext cx="336623" cy="34236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" name="Gruppo 47"/>
          <p:cNvGrpSpPr/>
          <p:nvPr/>
        </p:nvGrpSpPr>
        <p:grpSpPr>
          <a:xfrm>
            <a:off x="6077311" y="4795936"/>
            <a:ext cx="619305" cy="586633"/>
            <a:chOff x="6077311" y="4863416"/>
            <a:chExt cx="619305" cy="586633"/>
          </a:xfrm>
        </p:grpSpPr>
        <p:sp>
          <p:nvSpPr>
            <p:cNvPr id="42" name="Shape 572"/>
            <p:cNvSpPr/>
            <p:nvPr/>
          </p:nvSpPr>
          <p:spPr>
            <a:xfrm>
              <a:off x="6235809" y="5322578"/>
              <a:ext cx="302306" cy="127471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573"/>
            <p:cNvSpPr/>
            <p:nvPr/>
          </p:nvSpPr>
          <p:spPr>
            <a:xfrm>
              <a:off x="6077311" y="4863416"/>
              <a:ext cx="619305" cy="451011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4" name="Gruppo 43"/>
          <p:cNvGrpSpPr/>
          <p:nvPr/>
        </p:nvGrpSpPr>
        <p:grpSpPr>
          <a:xfrm>
            <a:off x="4247268" y="5559223"/>
            <a:ext cx="694480" cy="516357"/>
            <a:chOff x="4247268" y="4105491"/>
            <a:chExt cx="694480" cy="516357"/>
          </a:xfrm>
          <a:solidFill>
            <a:srgbClr val="FFFFFF"/>
          </a:solidFill>
        </p:grpSpPr>
        <p:sp>
          <p:nvSpPr>
            <p:cNvPr id="45" name="Shape 576"/>
            <p:cNvSpPr/>
            <p:nvPr/>
          </p:nvSpPr>
          <p:spPr>
            <a:xfrm>
              <a:off x="4247268" y="4105491"/>
              <a:ext cx="468153" cy="468153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577"/>
            <p:cNvSpPr/>
            <p:nvPr/>
          </p:nvSpPr>
          <p:spPr>
            <a:xfrm>
              <a:off x="4675368" y="4355468"/>
              <a:ext cx="266380" cy="266380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34422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8" name="Gruppo 7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9" name="Immagine 8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0" name="CasellaDiTesto 9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26" name="CasellaDiTesto 25"/>
          <p:cNvSpPr txBox="1"/>
          <p:nvPr/>
        </p:nvSpPr>
        <p:spPr>
          <a:xfrm>
            <a:off x="677334" y="143364"/>
            <a:ext cx="2012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Results 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27" name="Immagine 26" descr="iot1-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5955" r="10546" b="4039"/>
          <a:stretch/>
        </p:blipFill>
        <p:spPr>
          <a:xfrm>
            <a:off x="745462" y="1139664"/>
            <a:ext cx="7611639" cy="5718336"/>
          </a:xfrm>
          <a:prstGeom prst="rect">
            <a:avLst/>
          </a:prstGeom>
        </p:spPr>
      </p:pic>
      <p:grpSp>
        <p:nvGrpSpPr>
          <p:cNvPr id="31" name="Gruppo 30"/>
          <p:cNvGrpSpPr/>
          <p:nvPr/>
        </p:nvGrpSpPr>
        <p:grpSpPr>
          <a:xfrm>
            <a:off x="677334" y="1387000"/>
            <a:ext cx="7888110" cy="5037373"/>
            <a:chOff x="677334" y="1387000"/>
            <a:chExt cx="7888110" cy="5037373"/>
          </a:xfrm>
        </p:grpSpPr>
        <p:pic>
          <p:nvPicPr>
            <p:cNvPr id="28" name="Immagine 27" descr="Untitled Diagram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71" t="21738" r="5710" b="7016"/>
            <a:stretch/>
          </p:blipFill>
          <p:spPr>
            <a:xfrm>
              <a:off x="677334" y="1721555"/>
              <a:ext cx="7888110" cy="4702818"/>
            </a:xfrm>
            <a:prstGeom prst="rect">
              <a:avLst/>
            </a:prstGeom>
          </p:spPr>
        </p:pic>
        <p:sp>
          <p:nvSpPr>
            <p:cNvPr id="29" name="CasellaDiTesto 28"/>
            <p:cNvSpPr txBox="1"/>
            <p:nvPr/>
          </p:nvSpPr>
          <p:spPr>
            <a:xfrm>
              <a:off x="3330223" y="1387000"/>
              <a:ext cx="2556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>
                  <a:latin typeface="Century Gothic"/>
                  <a:cs typeface="Century Gothic"/>
                </a:rPr>
                <a:t>Secondary process</a:t>
              </a:r>
              <a:endParaRPr lang="en-GB" sz="2000" dirty="0">
                <a:latin typeface="Century Gothic"/>
                <a:cs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6733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2188</TotalTime>
  <Words>357</Words>
  <Application>Microsoft Macintosh PowerPoint</Application>
  <PresentationFormat>Presentazione su schermo (4:3)</PresentationFormat>
  <Paragraphs>169</Paragraphs>
  <Slides>26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27" baseType="lpstr">
      <vt:lpstr>Tema di Office</vt:lpstr>
      <vt:lpstr>Internet of Trash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Company>SimoneFrancesconi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Trash</dc:title>
  <dc:creator>Simone Francesconi</dc:creator>
  <cp:lastModifiedBy>Simone Francesconi</cp:lastModifiedBy>
  <cp:revision>84</cp:revision>
  <dcterms:created xsi:type="dcterms:W3CDTF">2017-06-01T18:08:41Z</dcterms:created>
  <dcterms:modified xsi:type="dcterms:W3CDTF">2017-06-06T09:48:39Z</dcterms:modified>
</cp:coreProperties>
</file>